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4" r:id="rId1"/>
  </p:sldMasterIdLst>
  <p:notesMasterIdLst>
    <p:notesMasterId r:id="rId23"/>
  </p:notesMasterIdLst>
  <p:sldIdLst>
    <p:sldId id="256" r:id="rId2"/>
    <p:sldId id="273" r:id="rId3"/>
    <p:sldId id="257" r:id="rId4"/>
    <p:sldId id="280" r:id="rId5"/>
    <p:sldId id="282" r:id="rId6"/>
    <p:sldId id="285" r:id="rId7"/>
    <p:sldId id="283" r:id="rId8"/>
    <p:sldId id="286" r:id="rId9"/>
    <p:sldId id="279" r:id="rId10"/>
    <p:sldId id="277" r:id="rId11"/>
    <p:sldId id="259" r:id="rId12"/>
    <p:sldId id="284" r:id="rId13"/>
    <p:sldId id="281" r:id="rId14"/>
    <p:sldId id="261" r:id="rId15"/>
    <p:sldId id="287" r:id="rId16"/>
    <p:sldId id="288" r:id="rId17"/>
    <p:sldId id="267" r:id="rId18"/>
    <p:sldId id="268" r:id="rId19"/>
    <p:sldId id="269" r:id="rId20"/>
    <p:sldId id="271" r:id="rId21"/>
    <p:sldId id="27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99E7"/>
    <a:srgbClr val="00CCFF"/>
    <a:srgbClr val="4040A6"/>
    <a:srgbClr val="F34350"/>
    <a:srgbClr val="FF9999"/>
    <a:srgbClr val="E43C4C"/>
    <a:srgbClr val="9339A5"/>
    <a:srgbClr val="456A1C"/>
    <a:srgbClr val="9900FF"/>
    <a:srgbClr val="289D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94660"/>
  </p:normalViewPr>
  <p:slideViewPr>
    <p:cSldViewPr snapToGrid="0">
      <p:cViewPr varScale="1">
        <p:scale>
          <a:sx n="82" d="100"/>
          <a:sy n="82" d="100"/>
        </p:scale>
        <p:origin x="557"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F89CD4-E2CC-4E2F-87C5-C92B19B993B3}" type="datetimeFigureOut">
              <a:rPr lang="en-IN" smtClean="0"/>
              <a:t>10-05-2022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DB1F36-4216-43BB-8D4F-B745B94F4352}" type="slidenum">
              <a:rPr lang="en-IN" smtClean="0"/>
              <a:t>‹#›</a:t>
            </a:fld>
            <a:endParaRPr lang="en-IN"/>
          </a:p>
        </p:txBody>
      </p:sp>
    </p:spTree>
    <p:extLst>
      <p:ext uri="{BB962C8B-B14F-4D97-AF65-F5344CB8AC3E}">
        <p14:creationId xmlns:p14="http://schemas.microsoft.com/office/powerpoint/2010/main" val="10898811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1DB1F36-4216-43BB-8D4F-B745B94F4352}" type="slidenum">
              <a:rPr lang="en-IN" smtClean="0"/>
              <a:t>19</a:t>
            </a:fld>
            <a:endParaRPr lang="en-IN"/>
          </a:p>
        </p:txBody>
      </p:sp>
    </p:spTree>
    <p:extLst>
      <p:ext uri="{BB962C8B-B14F-4D97-AF65-F5344CB8AC3E}">
        <p14:creationId xmlns:p14="http://schemas.microsoft.com/office/powerpoint/2010/main" val="29139971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B851E566-2C90-425A-8CDF-3922A401ABE5}" type="datetimeFigureOut">
              <a:rPr lang="en-IN" smtClean="0"/>
              <a:t>10-05-2022</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966781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51E566-2C90-425A-8CDF-3922A401ABE5}" type="datetimeFigureOut">
              <a:rPr lang="en-IN" smtClean="0"/>
              <a:t>10-05-2022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9974548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851E566-2C90-425A-8CDF-3922A401ABE5}" type="datetimeFigureOut">
              <a:rPr lang="en-IN" smtClean="0"/>
              <a:t>10-05-2022</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1056508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851E566-2C90-425A-8CDF-3922A401ABE5}" type="datetimeFigureOut">
              <a:rPr lang="en-IN" smtClean="0"/>
              <a:t>10-05-2022</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14A19B2-E6A3-422B-9149-57B332BAE332}"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37207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B851E566-2C90-425A-8CDF-3922A401ABE5}" type="datetimeFigureOut">
              <a:rPr lang="en-IN" smtClean="0"/>
              <a:t>10-05-2022</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41006795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851E566-2C90-425A-8CDF-3922A401ABE5}" type="datetimeFigureOut">
              <a:rPr lang="en-IN" smtClean="0"/>
              <a:t>10-05-2022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5633976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851E566-2C90-425A-8CDF-3922A401ABE5}" type="datetimeFigureOut">
              <a:rPr lang="en-IN" smtClean="0"/>
              <a:t>10-05-2022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4088855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1E566-2C90-425A-8CDF-3922A401ABE5}" type="datetimeFigureOut">
              <a:rPr lang="en-IN" smtClean="0"/>
              <a:t>10-05-2022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9232233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B851E566-2C90-425A-8CDF-3922A401ABE5}" type="datetimeFigureOut">
              <a:rPr lang="en-IN" smtClean="0"/>
              <a:t>10-05-2022</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2134944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1E566-2C90-425A-8CDF-3922A401ABE5}" type="datetimeFigureOut">
              <a:rPr lang="en-IN" smtClean="0"/>
              <a:t>10-05-2022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802382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B851E566-2C90-425A-8CDF-3922A401ABE5}" type="datetimeFigureOut">
              <a:rPr lang="en-IN" smtClean="0"/>
              <a:t>10-05-2022</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438946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51E566-2C90-425A-8CDF-3922A401ABE5}" type="datetimeFigureOut">
              <a:rPr lang="en-IN" smtClean="0"/>
              <a:t>10-05-2022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306402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51E566-2C90-425A-8CDF-3922A401ABE5}" type="datetimeFigureOut">
              <a:rPr lang="en-IN" smtClean="0"/>
              <a:t>10-05-2022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814642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51E566-2C90-425A-8CDF-3922A401ABE5}" type="datetimeFigureOut">
              <a:rPr lang="en-IN" smtClean="0"/>
              <a:t>10-05-2022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3993511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51E566-2C90-425A-8CDF-3922A401ABE5}" type="datetimeFigureOut">
              <a:rPr lang="en-IN" smtClean="0"/>
              <a:t>10-05-2022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020730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51E566-2C90-425A-8CDF-3922A401ABE5}" type="datetimeFigureOut">
              <a:rPr lang="en-IN" smtClean="0"/>
              <a:t>10-05-2022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11302534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51E566-2C90-425A-8CDF-3922A401ABE5}" type="datetimeFigureOut">
              <a:rPr lang="en-IN" smtClean="0"/>
              <a:t>10-05-2022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4A19B2-E6A3-422B-9149-57B332BAE332}" type="slidenum">
              <a:rPr lang="en-IN" smtClean="0"/>
              <a:t>‹#›</a:t>
            </a:fld>
            <a:endParaRPr lang="en-IN"/>
          </a:p>
        </p:txBody>
      </p:sp>
    </p:spTree>
    <p:extLst>
      <p:ext uri="{BB962C8B-B14F-4D97-AF65-F5344CB8AC3E}">
        <p14:creationId xmlns:p14="http://schemas.microsoft.com/office/powerpoint/2010/main" val="271953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851E566-2C90-425A-8CDF-3922A401ABE5}" type="datetimeFigureOut">
              <a:rPr lang="en-IN" smtClean="0"/>
              <a:t>10-05-2022</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14A19B2-E6A3-422B-9149-57B332BAE332}" type="slidenum">
              <a:rPr lang="en-IN" smtClean="0"/>
              <a:t>‹#›</a:t>
            </a:fld>
            <a:endParaRPr lang="en-IN"/>
          </a:p>
        </p:txBody>
      </p:sp>
    </p:spTree>
    <p:extLst>
      <p:ext uri="{BB962C8B-B14F-4D97-AF65-F5344CB8AC3E}">
        <p14:creationId xmlns:p14="http://schemas.microsoft.com/office/powerpoint/2010/main" val="312327997"/>
      </p:ext>
    </p:extLst>
  </p:cSld>
  <p:clrMap bg1="dk1" tx1="lt1" bg2="dk2" tx2="lt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 id="2147483846" r:id="rId12"/>
    <p:sldLayoutId id="2147483847" r:id="rId13"/>
    <p:sldLayoutId id="2147483848" r:id="rId14"/>
    <p:sldLayoutId id="2147483849" r:id="rId15"/>
    <p:sldLayoutId id="2147483850" r:id="rId16"/>
    <p:sldLayoutId id="2147483851"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7CD32-4B65-47D1-B01C-DEB659E6F048}"/>
              </a:ext>
            </a:extLst>
          </p:cNvPr>
          <p:cNvSpPr>
            <a:spLocks noGrp="1"/>
          </p:cNvSpPr>
          <p:nvPr>
            <p:ph type="ctrTitle"/>
          </p:nvPr>
        </p:nvSpPr>
        <p:spPr>
          <a:xfrm>
            <a:off x="1021602" y="1374286"/>
            <a:ext cx="9902211" cy="2030222"/>
          </a:xfrm>
        </p:spPr>
        <p:txBody>
          <a:bodyPr>
            <a:noAutofit/>
          </a:bodyPr>
          <a:lstStyle/>
          <a:p>
            <a:pPr algn="ctr"/>
            <a:r>
              <a:rPr lang="en-IN" sz="4800" dirty="0">
                <a:solidFill>
                  <a:srgbClr val="00B050"/>
                </a:solidFill>
                <a:latin typeface="Times New Roman" panose="02020603050405020304" pitchFamily="18" charset="0"/>
                <a:cs typeface="Times New Roman" panose="02020603050405020304" pitchFamily="18" charset="0"/>
              </a:rPr>
              <a:t>C</a:t>
            </a:r>
            <a:r>
              <a:rPr lang="en-IN" sz="4800" dirty="0">
                <a:solidFill>
                  <a:srgbClr val="FFFF00"/>
                </a:solidFill>
                <a:latin typeface="Times New Roman" panose="02020603050405020304" pitchFamily="18" charset="0"/>
                <a:cs typeface="Times New Roman" panose="02020603050405020304" pitchFamily="18" charset="0"/>
              </a:rPr>
              <a:t>O</a:t>
            </a:r>
            <a:r>
              <a:rPr lang="en-IN" sz="4800" dirty="0">
                <a:solidFill>
                  <a:srgbClr val="FF0000"/>
                </a:solidFill>
                <a:latin typeface="Times New Roman" panose="02020603050405020304" pitchFamily="18" charset="0"/>
                <a:cs typeface="Times New Roman" panose="02020603050405020304" pitchFamily="18" charset="0"/>
              </a:rPr>
              <a:t>L</a:t>
            </a:r>
            <a:r>
              <a:rPr lang="en-IN" sz="4800" dirty="0">
                <a:solidFill>
                  <a:schemeClr val="accent2">
                    <a:lumMod val="75000"/>
                  </a:schemeClr>
                </a:solidFill>
                <a:latin typeface="Times New Roman" panose="02020603050405020304" pitchFamily="18" charset="0"/>
                <a:cs typeface="Times New Roman" panose="02020603050405020304" pitchFamily="18" charset="0"/>
              </a:rPr>
              <a:t>O</a:t>
            </a:r>
            <a:r>
              <a:rPr lang="en-IN" sz="4800" dirty="0">
                <a:solidFill>
                  <a:schemeClr val="accent5"/>
                </a:solidFill>
                <a:latin typeface="Times New Roman" panose="02020603050405020304" pitchFamily="18" charset="0"/>
                <a:cs typeface="Times New Roman" panose="02020603050405020304" pitchFamily="18" charset="0"/>
              </a:rPr>
              <a:t>R </a:t>
            </a:r>
            <a:r>
              <a:rPr lang="en-IN" sz="4800" dirty="0">
                <a:solidFill>
                  <a:srgbClr val="FF6699"/>
                </a:solidFill>
                <a:latin typeface="Times New Roman" panose="02020603050405020304" pitchFamily="18" charset="0"/>
                <a:cs typeface="Times New Roman" panose="02020603050405020304" pitchFamily="18" charset="0"/>
              </a:rPr>
              <a:t>D</a:t>
            </a:r>
            <a:r>
              <a:rPr lang="en-IN" sz="4800" dirty="0">
                <a:solidFill>
                  <a:srgbClr val="7030A0"/>
                </a:solidFill>
                <a:latin typeface="Times New Roman" panose="02020603050405020304" pitchFamily="18" charset="0"/>
                <a:cs typeface="Times New Roman" panose="02020603050405020304" pitchFamily="18" charset="0"/>
              </a:rPr>
              <a:t>E</a:t>
            </a:r>
            <a:r>
              <a:rPr lang="en-IN" sz="4800" dirty="0">
                <a:solidFill>
                  <a:schemeClr val="accent3">
                    <a:lumMod val="60000"/>
                    <a:lumOff val="40000"/>
                  </a:schemeClr>
                </a:solidFill>
                <a:latin typeface="Times New Roman" panose="02020603050405020304" pitchFamily="18" charset="0"/>
                <a:cs typeface="Times New Roman" panose="02020603050405020304" pitchFamily="18" charset="0"/>
              </a:rPr>
              <a:t>T</a:t>
            </a:r>
            <a:r>
              <a:rPr lang="en-IN" sz="4800" dirty="0">
                <a:solidFill>
                  <a:schemeClr val="accent1">
                    <a:lumMod val="75000"/>
                  </a:schemeClr>
                </a:solidFill>
                <a:latin typeface="Times New Roman" panose="02020603050405020304" pitchFamily="18" charset="0"/>
                <a:cs typeface="Times New Roman" panose="02020603050405020304" pitchFamily="18" charset="0"/>
              </a:rPr>
              <a:t>E</a:t>
            </a:r>
            <a:r>
              <a:rPr lang="en-IN" sz="4800" dirty="0">
                <a:solidFill>
                  <a:schemeClr val="accent4"/>
                </a:solidFill>
                <a:latin typeface="Times New Roman" panose="02020603050405020304" pitchFamily="18" charset="0"/>
                <a:cs typeface="Times New Roman" panose="02020603050405020304" pitchFamily="18" charset="0"/>
              </a:rPr>
              <a:t>C</a:t>
            </a:r>
            <a:r>
              <a:rPr lang="en-IN" sz="4800" dirty="0">
                <a:solidFill>
                  <a:schemeClr val="accent1">
                    <a:lumMod val="60000"/>
                    <a:lumOff val="40000"/>
                  </a:schemeClr>
                </a:solidFill>
                <a:latin typeface="Times New Roman" panose="02020603050405020304" pitchFamily="18" charset="0"/>
                <a:cs typeface="Times New Roman" panose="02020603050405020304" pitchFamily="18" charset="0"/>
              </a:rPr>
              <a:t>T</a:t>
            </a:r>
            <a:r>
              <a:rPr lang="en-IN" sz="4800" dirty="0">
                <a:solidFill>
                  <a:srgbClr val="CC66FF"/>
                </a:solidFill>
                <a:latin typeface="Times New Roman" panose="02020603050405020304" pitchFamily="18" charset="0"/>
                <a:cs typeface="Times New Roman" panose="02020603050405020304" pitchFamily="18" charset="0"/>
              </a:rPr>
              <a:t>I</a:t>
            </a:r>
            <a:r>
              <a:rPr lang="en-IN" sz="4800" dirty="0">
                <a:solidFill>
                  <a:srgbClr val="00B0F0"/>
                </a:solidFill>
                <a:latin typeface="Times New Roman" panose="02020603050405020304" pitchFamily="18" charset="0"/>
                <a:cs typeface="Times New Roman" panose="02020603050405020304" pitchFamily="18" charset="0"/>
              </a:rPr>
              <a:t>O</a:t>
            </a:r>
            <a:r>
              <a:rPr lang="en-IN" sz="4800" dirty="0">
                <a:solidFill>
                  <a:srgbClr val="CCFF33"/>
                </a:solidFill>
                <a:latin typeface="Times New Roman" panose="02020603050405020304" pitchFamily="18" charset="0"/>
                <a:cs typeface="Times New Roman" panose="02020603050405020304" pitchFamily="18" charset="0"/>
              </a:rPr>
              <a:t>N</a:t>
            </a:r>
            <a:br>
              <a:rPr lang="en-IN" sz="4800" dirty="0">
                <a:solidFill>
                  <a:srgbClr val="CCFF33"/>
                </a:solidFill>
                <a:latin typeface="Times New Roman" panose="02020603050405020304" pitchFamily="18" charset="0"/>
                <a:cs typeface="Times New Roman" panose="02020603050405020304" pitchFamily="18" charset="0"/>
              </a:rPr>
            </a:br>
            <a:r>
              <a:rPr lang="en-IN" sz="4800" dirty="0">
                <a:solidFill>
                  <a:srgbClr val="FFFF00"/>
                </a:solidFill>
                <a:latin typeface="Times New Roman" panose="02020603050405020304" pitchFamily="18" charset="0"/>
                <a:cs typeface="Times New Roman" panose="02020603050405020304" pitchFamily="18" charset="0"/>
              </a:rPr>
              <a:t>U</a:t>
            </a:r>
            <a:r>
              <a:rPr lang="en-IN" sz="4800" dirty="0">
                <a:solidFill>
                  <a:srgbClr val="92D050"/>
                </a:solidFill>
                <a:latin typeface="Times New Roman" panose="02020603050405020304" pitchFamily="18" charset="0"/>
                <a:cs typeface="Times New Roman" panose="02020603050405020304" pitchFamily="18" charset="0"/>
              </a:rPr>
              <a:t>S</a:t>
            </a:r>
            <a:r>
              <a:rPr lang="en-IN" sz="4800" dirty="0">
                <a:solidFill>
                  <a:srgbClr val="0070C0"/>
                </a:solidFill>
                <a:latin typeface="Times New Roman" panose="02020603050405020304" pitchFamily="18" charset="0"/>
                <a:cs typeface="Times New Roman" panose="02020603050405020304" pitchFamily="18" charset="0"/>
              </a:rPr>
              <a:t>I</a:t>
            </a:r>
            <a:r>
              <a:rPr lang="en-IN" sz="4800" dirty="0">
                <a:solidFill>
                  <a:schemeClr val="accent4">
                    <a:lumMod val="60000"/>
                    <a:lumOff val="40000"/>
                  </a:schemeClr>
                </a:solidFill>
                <a:latin typeface="Times New Roman" panose="02020603050405020304" pitchFamily="18" charset="0"/>
                <a:cs typeface="Times New Roman" panose="02020603050405020304" pitchFamily="18" charset="0"/>
              </a:rPr>
              <a:t>N</a:t>
            </a:r>
            <a:r>
              <a:rPr lang="en-IN" sz="4800" dirty="0">
                <a:solidFill>
                  <a:srgbClr val="FF0000"/>
                </a:solidFill>
                <a:latin typeface="Times New Roman" panose="02020603050405020304" pitchFamily="18" charset="0"/>
                <a:cs typeface="Times New Roman" panose="02020603050405020304" pitchFamily="18" charset="0"/>
              </a:rPr>
              <a:t>G</a:t>
            </a:r>
            <a:r>
              <a:rPr lang="en-IN" sz="4800" dirty="0">
                <a:latin typeface="Times New Roman" panose="02020603050405020304" pitchFamily="18" charset="0"/>
                <a:cs typeface="Times New Roman" panose="02020603050405020304" pitchFamily="18" charset="0"/>
              </a:rPr>
              <a:t> </a:t>
            </a:r>
            <a:r>
              <a:rPr lang="en-IN" sz="4800" dirty="0">
                <a:solidFill>
                  <a:srgbClr val="7030A0"/>
                </a:solidFill>
                <a:latin typeface="Times New Roman" panose="02020603050405020304" pitchFamily="18" charset="0"/>
                <a:cs typeface="Times New Roman" panose="02020603050405020304" pitchFamily="18" charset="0"/>
              </a:rPr>
              <a:t>O</a:t>
            </a:r>
            <a:r>
              <a:rPr lang="en-IN" sz="4800" dirty="0">
                <a:solidFill>
                  <a:srgbClr val="FC96E9"/>
                </a:solidFill>
                <a:latin typeface="Times New Roman" panose="02020603050405020304" pitchFamily="18" charset="0"/>
                <a:cs typeface="Times New Roman" panose="02020603050405020304" pitchFamily="18" charset="0"/>
              </a:rPr>
              <a:t>P</a:t>
            </a:r>
            <a:r>
              <a:rPr lang="en-IN" sz="4800" dirty="0">
                <a:solidFill>
                  <a:srgbClr val="CC00CC"/>
                </a:solidFill>
                <a:latin typeface="Times New Roman" panose="02020603050405020304" pitchFamily="18" charset="0"/>
                <a:cs typeface="Times New Roman" panose="02020603050405020304" pitchFamily="18" charset="0"/>
              </a:rPr>
              <a:t>E</a:t>
            </a:r>
            <a:r>
              <a:rPr lang="en-IN" sz="4800" dirty="0">
                <a:solidFill>
                  <a:srgbClr val="00B0F0"/>
                </a:solidFill>
                <a:latin typeface="Times New Roman" panose="02020603050405020304" pitchFamily="18" charset="0"/>
                <a:cs typeface="Times New Roman" panose="02020603050405020304" pitchFamily="18" charset="0"/>
              </a:rPr>
              <a:t>N</a:t>
            </a:r>
            <a:r>
              <a:rPr lang="en-IN" sz="4800" dirty="0">
                <a:solidFill>
                  <a:srgbClr val="D9390D"/>
                </a:solidFill>
                <a:latin typeface="Times New Roman" panose="02020603050405020304" pitchFamily="18" charset="0"/>
                <a:cs typeface="Times New Roman" panose="02020603050405020304" pitchFamily="18" charset="0"/>
              </a:rPr>
              <a:t>C</a:t>
            </a:r>
            <a:r>
              <a:rPr lang="en-IN" sz="4800" dirty="0">
                <a:solidFill>
                  <a:schemeClr val="accent4">
                    <a:lumMod val="75000"/>
                  </a:schemeClr>
                </a:solidFill>
                <a:latin typeface="Times New Roman" panose="02020603050405020304" pitchFamily="18" charset="0"/>
                <a:cs typeface="Times New Roman" panose="02020603050405020304" pitchFamily="18" charset="0"/>
              </a:rPr>
              <a:t>V</a:t>
            </a:r>
            <a:r>
              <a:rPr lang="en-IN" sz="4800" dirty="0">
                <a:latin typeface="Times New Roman" panose="02020603050405020304" pitchFamily="18" charset="0"/>
                <a:cs typeface="Times New Roman" panose="02020603050405020304" pitchFamily="18" charset="0"/>
              </a:rPr>
              <a:t> </a:t>
            </a:r>
            <a:r>
              <a:rPr lang="en-IN" sz="4800" dirty="0">
                <a:solidFill>
                  <a:srgbClr val="0070C0"/>
                </a:solidFill>
                <a:latin typeface="Times New Roman" panose="02020603050405020304" pitchFamily="18" charset="0"/>
                <a:cs typeface="Times New Roman" panose="02020603050405020304" pitchFamily="18" charset="0"/>
              </a:rPr>
              <a:t>A</a:t>
            </a:r>
            <a:r>
              <a:rPr lang="en-IN" sz="4800" dirty="0">
                <a:solidFill>
                  <a:srgbClr val="3EECF0"/>
                </a:solidFill>
                <a:latin typeface="Times New Roman" panose="02020603050405020304" pitchFamily="18" charset="0"/>
                <a:cs typeface="Times New Roman" panose="02020603050405020304" pitchFamily="18" charset="0"/>
              </a:rPr>
              <a:t>N</a:t>
            </a:r>
            <a:r>
              <a:rPr lang="en-IN" sz="4800" dirty="0">
                <a:solidFill>
                  <a:srgbClr val="FFFF00"/>
                </a:solidFill>
                <a:latin typeface="Times New Roman" panose="02020603050405020304" pitchFamily="18" charset="0"/>
                <a:cs typeface="Times New Roman" panose="02020603050405020304" pitchFamily="18" charset="0"/>
              </a:rPr>
              <a:t>D</a:t>
            </a:r>
            <a:r>
              <a:rPr lang="en-IN" sz="4800" dirty="0">
                <a:latin typeface="Times New Roman" panose="02020603050405020304" pitchFamily="18" charset="0"/>
                <a:cs typeface="Times New Roman" panose="02020603050405020304" pitchFamily="18" charset="0"/>
              </a:rPr>
              <a:t> </a:t>
            </a:r>
            <a:r>
              <a:rPr lang="en-IN" sz="4800" dirty="0">
                <a:solidFill>
                  <a:srgbClr val="9966FF"/>
                </a:solidFill>
                <a:latin typeface="Times New Roman" panose="02020603050405020304" pitchFamily="18" charset="0"/>
                <a:cs typeface="Times New Roman" panose="02020603050405020304" pitchFamily="18" charset="0"/>
              </a:rPr>
              <a:t>P</a:t>
            </a:r>
            <a:r>
              <a:rPr lang="en-IN" sz="4800" dirty="0">
                <a:solidFill>
                  <a:srgbClr val="33CC33"/>
                </a:solidFill>
                <a:latin typeface="Times New Roman" panose="02020603050405020304" pitchFamily="18" charset="0"/>
                <a:cs typeface="Times New Roman" panose="02020603050405020304" pitchFamily="18" charset="0"/>
              </a:rPr>
              <a:t>A</a:t>
            </a:r>
            <a:r>
              <a:rPr lang="en-IN" sz="4800" dirty="0">
                <a:solidFill>
                  <a:srgbClr val="CC0099"/>
                </a:solidFill>
                <a:latin typeface="Times New Roman" panose="02020603050405020304" pitchFamily="18" charset="0"/>
                <a:cs typeface="Times New Roman" panose="02020603050405020304" pitchFamily="18" charset="0"/>
              </a:rPr>
              <a:t>N</a:t>
            </a:r>
            <a:r>
              <a:rPr lang="en-IN" sz="4800" dirty="0">
                <a:solidFill>
                  <a:srgbClr val="FF0000"/>
                </a:solidFill>
                <a:latin typeface="Times New Roman" panose="02020603050405020304" pitchFamily="18" charset="0"/>
                <a:cs typeface="Times New Roman" panose="02020603050405020304" pitchFamily="18" charset="0"/>
              </a:rPr>
              <a:t>D</a:t>
            </a:r>
            <a:r>
              <a:rPr lang="en-IN" sz="4800" dirty="0">
                <a:solidFill>
                  <a:srgbClr val="808000"/>
                </a:solidFill>
                <a:latin typeface="Times New Roman" panose="02020603050405020304" pitchFamily="18" charset="0"/>
                <a:cs typeface="Times New Roman" panose="02020603050405020304" pitchFamily="18" charset="0"/>
              </a:rPr>
              <a:t>A</a:t>
            </a:r>
            <a:r>
              <a:rPr lang="en-IN" sz="4800" dirty="0">
                <a:solidFill>
                  <a:srgbClr val="3EECF0"/>
                </a:solidFill>
                <a:latin typeface="Times New Roman" panose="02020603050405020304" pitchFamily="18" charset="0"/>
                <a:cs typeface="Times New Roman" panose="02020603050405020304" pitchFamily="18" charset="0"/>
              </a:rPr>
              <a:t>S</a:t>
            </a:r>
            <a:br>
              <a:rPr lang="en-IN" sz="4800" dirty="0">
                <a:latin typeface="Times New Roman" panose="02020603050405020304" pitchFamily="18" charset="0"/>
                <a:cs typeface="Times New Roman" panose="02020603050405020304" pitchFamily="18" charset="0"/>
              </a:rPr>
            </a:br>
            <a:endParaRPr lang="en-IN" sz="4800" dirty="0">
              <a:solidFill>
                <a:srgbClr val="CCFF33"/>
              </a:solidFill>
              <a:latin typeface="Times New Roman" panose="02020603050405020304" pitchFamily="18" charset="0"/>
              <a:cs typeface="Times New Roman" panose="02020603050405020304" pitchFamily="18" charset="0"/>
            </a:endParaRPr>
          </a:p>
        </p:txBody>
      </p:sp>
      <p:sp>
        <p:nvSpPr>
          <p:cNvPr id="4" name="Subtitle 2">
            <a:extLst>
              <a:ext uri="{FF2B5EF4-FFF2-40B4-BE49-F238E27FC236}">
                <a16:creationId xmlns:a16="http://schemas.microsoft.com/office/drawing/2014/main" id="{5227FC1C-B6BA-409B-8FC8-EAAFB9093BD7}"/>
              </a:ext>
            </a:extLst>
          </p:cNvPr>
          <p:cNvSpPr txBox="1">
            <a:spLocks/>
          </p:cNvSpPr>
          <p:nvPr/>
        </p:nvSpPr>
        <p:spPr>
          <a:xfrm>
            <a:off x="5445703" y="3180633"/>
            <a:ext cx="5299788" cy="163105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IN" sz="2400" dirty="0">
                <a:solidFill>
                  <a:schemeClr val="tx1">
                    <a:lumMod val="85000"/>
                  </a:schemeClr>
                </a:solidFill>
                <a:latin typeface="Times New Roman" panose="02020603050405020304" pitchFamily="18" charset="0"/>
                <a:cs typeface="Times New Roman" panose="02020603050405020304" pitchFamily="18" charset="0"/>
              </a:rPr>
              <a:t>PRESENTED BY:</a:t>
            </a:r>
          </a:p>
          <a:p>
            <a:pPr algn="r"/>
            <a:r>
              <a:rPr lang="en-IN" sz="2400" dirty="0">
                <a:solidFill>
                  <a:schemeClr val="accent5">
                    <a:lumMod val="40000"/>
                    <a:lumOff val="60000"/>
                  </a:schemeClr>
                </a:solidFill>
                <a:latin typeface="Times New Roman" panose="02020603050405020304" pitchFamily="18" charset="0"/>
                <a:cs typeface="Times New Roman" panose="02020603050405020304" pitchFamily="18" charset="0"/>
              </a:rPr>
              <a:t>ARUNA K</a:t>
            </a:r>
          </a:p>
          <a:p>
            <a:pPr algn="r"/>
            <a:r>
              <a:rPr lang="en-IN" sz="2400" dirty="0">
                <a:solidFill>
                  <a:schemeClr val="accent5">
                    <a:lumMod val="40000"/>
                    <a:lumOff val="60000"/>
                  </a:schemeClr>
                </a:solidFill>
                <a:latin typeface="Times New Roman" panose="02020603050405020304" pitchFamily="18" charset="0"/>
                <a:cs typeface="Times New Roman" panose="02020603050405020304" pitchFamily="18" charset="0"/>
              </a:rPr>
              <a:t>PREETHI B</a:t>
            </a:r>
          </a:p>
        </p:txBody>
      </p:sp>
      <p:sp>
        <p:nvSpPr>
          <p:cNvPr id="5" name="Subtitle 2">
            <a:extLst>
              <a:ext uri="{FF2B5EF4-FFF2-40B4-BE49-F238E27FC236}">
                <a16:creationId xmlns:a16="http://schemas.microsoft.com/office/drawing/2014/main" id="{ECA68285-A67E-4BC8-B8A3-FCE0656B04BE}"/>
              </a:ext>
            </a:extLst>
          </p:cNvPr>
          <p:cNvSpPr txBox="1">
            <a:spLocks/>
          </p:cNvSpPr>
          <p:nvPr/>
        </p:nvSpPr>
        <p:spPr>
          <a:xfrm>
            <a:off x="740850" y="3512135"/>
            <a:ext cx="4582388" cy="685800"/>
          </a:xfrm>
          <a:prstGeom prst="rect">
            <a:avLst/>
          </a:prstGeom>
        </p:spPr>
        <p:txBody>
          <a:bodyPr vert="horz" lIns="91440" tIns="45720" rIns="91440" bIns="45720" rtlCol="0">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IN" sz="2400" dirty="0">
                <a:solidFill>
                  <a:srgbClr val="FC96E9"/>
                </a:solidFill>
                <a:latin typeface="Times New Roman" panose="02020603050405020304" pitchFamily="18" charset="0"/>
                <a:cs typeface="Times New Roman" panose="02020603050405020304" pitchFamily="18" charset="0"/>
              </a:rPr>
              <a:t>BATCH NUMBER : A2</a:t>
            </a:r>
          </a:p>
          <a:p>
            <a:r>
              <a:rPr lang="en-IN" sz="2400" dirty="0">
                <a:solidFill>
                  <a:srgbClr val="FC96E9"/>
                </a:solidFill>
                <a:latin typeface="Times New Roman" panose="02020603050405020304" pitchFamily="18" charset="0"/>
                <a:cs typeface="Times New Roman" panose="02020603050405020304" pitchFamily="18" charset="0"/>
              </a:rPr>
              <a:t>GUIDE NAME       : </a:t>
            </a:r>
            <a:r>
              <a:rPr lang="en-IN" sz="2400" dirty="0" err="1">
                <a:solidFill>
                  <a:srgbClr val="FC96E9"/>
                </a:solidFill>
                <a:latin typeface="Times New Roman" panose="02020603050405020304" pitchFamily="18" charset="0"/>
                <a:cs typeface="Times New Roman" panose="02020603050405020304" pitchFamily="18" charset="0"/>
              </a:rPr>
              <a:t>Dr.</a:t>
            </a:r>
            <a:r>
              <a:rPr lang="en-IN" sz="2400" dirty="0">
                <a:solidFill>
                  <a:srgbClr val="FC96E9"/>
                </a:solidFill>
                <a:latin typeface="Times New Roman" panose="02020603050405020304" pitchFamily="18" charset="0"/>
                <a:cs typeface="Times New Roman" panose="02020603050405020304" pitchFamily="18" charset="0"/>
              </a:rPr>
              <a:t> K.SANGEETHA</a:t>
            </a:r>
          </a:p>
        </p:txBody>
      </p:sp>
    </p:spTree>
    <p:extLst>
      <p:ext uri="{BB962C8B-B14F-4D97-AF65-F5344CB8AC3E}">
        <p14:creationId xmlns:p14="http://schemas.microsoft.com/office/powerpoint/2010/main" val="4025759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F23A0-B4AD-DC11-4FAD-423A9FCF4F78}"/>
              </a:ext>
            </a:extLst>
          </p:cNvPr>
          <p:cNvSpPr>
            <a:spLocks noGrp="1"/>
          </p:cNvSpPr>
          <p:nvPr>
            <p:ph type="title"/>
          </p:nvPr>
        </p:nvSpPr>
        <p:spPr>
          <a:xfrm>
            <a:off x="718457" y="1285254"/>
            <a:ext cx="8610600" cy="1293028"/>
          </a:xfrm>
        </p:spPr>
        <p:txBody>
          <a:bodyPr/>
          <a:lstStyle/>
          <a:p>
            <a:pPr algn="l"/>
            <a:r>
              <a:rPr lang="en-US" dirty="0">
                <a:solidFill>
                  <a:schemeClr val="accent1"/>
                </a:solidFill>
                <a:latin typeface="Georgia" panose="02040502050405020303" pitchFamily="18" charset="0"/>
              </a:rPr>
              <a:t>PROPOSED SYSTEM</a:t>
            </a:r>
            <a:endParaRPr lang="en-IN" dirty="0">
              <a:solidFill>
                <a:schemeClr val="accent1"/>
              </a:solidFill>
              <a:latin typeface="Georgia" panose="02040502050405020303" pitchFamily="18" charset="0"/>
            </a:endParaRPr>
          </a:p>
        </p:txBody>
      </p:sp>
      <p:sp>
        <p:nvSpPr>
          <p:cNvPr id="3" name="Content Placeholder 2">
            <a:extLst>
              <a:ext uri="{FF2B5EF4-FFF2-40B4-BE49-F238E27FC236}">
                <a16:creationId xmlns:a16="http://schemas.microsoft.com/office/drawing/2014/main" id="{60DC7D10-9AC0-9E4B-1239-FC1DC4905A11}"/>
              </a:ext>
            </a:extLst>
          </p:cNvPr>
          <p:cNvSpPr>
            <a:spLocks noGrp="1"/>
          </p:cNvSpPr>
          <p:nvPr>
            <p:ph idx="1"/>
          </p:nvPr>
        </p:nvSpPr>
        <p:spPr>
          <a:xfrm>
            <a:off x="620486" y="2610939"/>
            <a:ext cx="10820400" cy="4024125"/>
          </a:xfrm>
        </p:spPr>
        <p:txBody>
          <a:bodyPr>
            <a:normAutofit/>
          </a:bodyPr>
          <a:lstStyle/>
          <a:p>
            <a:pPr algn="just"/>
            <a:r>
              <a:rPr lang="en-US" sz="2400" b="0" i="0" dirty="0">
                <a:solidFill>
                  <a:schemeClr val="accent1">
                    <a:lumMod val="60000"/>
                    <a:lumOff val="40000"/>
                  </a:schemeClr>
                </a:solidFill>
                <a:effectLst/>
                <a:latin typeface="Georgia" panose="02040502050405020303" pitchFamily="18" charset="0"/>
              </a:rPr>
              <a:t>In the proposed system, we are introducing the CV database and according to it the number of shades that can be identified using 865 color names along with their RGB and hex values.</a:t>
            </a:r>
          </a:p>
          <a:p>
            <a:pPr algn="just"/>
            <a:r>
              <a:rPr lang="en-US" sz="2400" b="0" i="0" dirty="0">
                <a:solidFill>
                  <a:schemeClr val="accent1">
                    <a:lumMod val="60000"/>
                    <a:lumOff val="40000"/>
                  </a:schemeClr>
                </a:solidFill>
                <a:effectLst/>
                <a:latin typeface="Georgia" panose="02040502050405020303" pitchFamily="18" charset="0"/>
              </a:rPr>
              <a:t> Whenever the cursor clicks the image, it automatically shows the RGB shades color values.</a:t>
            </a:r>
          </a:p>
        </p:txBody>
      </p:sp>
    </p:spTree>
    <p:extLst>
      <p:ext uri="{BB962C8B-B14F-4D97-AF65-F5344CB8AC3E}">
        <p14:creationId xmlns:p14="http://schemas.microsoft.com/office/powerpoint/2010/main" val="2252961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54D8D-0CBD-413D-85EE-111D69739866}"/>
              </a:ext>
            </a:extLst>
          </p:cNvPr>
          <p:cNvSpPr>
            <a:spLocks noGrp="1"/>
          </p:cNvSpPr>
          <p:nvPr>
            <p:ph type="title"/>
          </p:nvPr>
        </p:nvSpPr>
        <p:spPr>
          <a:xfrm>
            <a:off x="685800" y="1396671"/>
            <a:ext cx="4409872" cy="967150"/>
          </a:xfrm>
        </p:spPr>
        <p:txBody>
          <a:bodyPr>
            <a:noAutofit/>
          </a:bodyPr>
          <a:lstStyle/>
          <a:p>
            <a:pPr algn="l"/>
            <a:r>
              <a:rPr lang="en-IN" b="0" i="0" dirty="0">
                <a:solidFill>
                  <a:schemeClr val="accent6">
                    <a:lumMod val="75000"/>
                  </a:schemeClr>
                </a:solidFill>
                <a:effectLst/>
                <a:latin typeface="Georgia" panose="02040502050405020303" pitchFamily="18" charset="0"/>
              </a:rPr>
              <a:t>The Dataset</a:t>
            </a:r>
            <a:br>
              <a:rPr lang="en-IN" b="0" i="0" dirty="0">
                <a:solidFill>
                  <a:schemeClr val="accent6">
                    <a:lumMod val="75000"/>
                  </a:schemeClr>
                </a:solidFill>
                <a:effectLst/>
                <a:latin typeface="Georgia" panose="02040502050405020303" pitchFamily="18" charset="0"/>
              </a:rPr>
            </a:br>
            <a:endParaRPr lang="en-IN" dirty="0">
              <a:solidFill>
                <a:schemeClr val="accent6">
                  <a:lumMod val="75000"/>
                </a:schemeClr>
              </a:solidFill>
            </a:endParaRPr>
          </a:p>
        </p:txBody>
      </p:sp>
      <p:sp>
        <p:nvSpPr>
          <p:cNvPr id="3" name="Content Placeholder 2">
            <a:extLst>
              <a:ext uri="{FF2B5EF4-FFF2-40B4-BE49-F238E27FC236}">
                <a16:creationId xmlns:a16="http://schemas.microsoft.com/office/drawing/2014/main" id="{9D9704FA-1B34-4554-9E3A-9554CD910433}"/>
              </a:ext>
            </a:extLst>
          </p:cNvPr>
          <p:cNvSpPr>
            <a:spLocks noGrp="1"/>
          </p:cNvSpPr>
          <p:nvPr>
            <p:ph idx="1"/>
          </p:nvPr>
        </p:nvSpPr>
        <p:spPr>
          <a:xfrm>
            <a:off x="377575" y="2067160"/>
            <a:ext cx="6331450" cy="4024125"/>
          </a:xfrm>
        </p:spPr>
        <p:txBody>
          <a:bodyPr>
            <a:normAutofit fontScale="92500"/>
          </a:bodyPr>
          <a:lstStyle/>
          <a:p>
            <a:pPr algn="l" fontAlgn="base"/>
            <a:r>
              <a:rPr lang="en-US" sz="2400" b="0" i="0" dirty="0">
                <a:solidFill>
                  <a:schemeClr val="accent6">
                    <a:lumMod val="60000"/>
                    <a:lumOff val="40000"/>
                  </a:schemeClr>
                </a:solidFill>
                <a:effectLst/>
                <a:latin typeface="Georgia" panose="02040502050405020303" pitchFamily="18" charset="0"/>
              </a:rPr>
              <a:t>Colors are made up of 3 primary colors; red, green, and blue.</a:t>
            </a:r>
          </a:p>
          <a:p>
            <a:pPr algn="just" fontAlgn="base"/>
            <a:r>
              <a:rPr lang="en-US" sz="2400" b="0" i="0" dirty="0">
                <a:solidFill>
                  <a:schemeClr val="accent6">
                    <a:lumMod val="60000"/>
                    <a:lumOff val="40000"/>
                  </a:schemeClr>
                </a:solidFill>
                <a:effectLst/>
                <a:latin typeface="Georgia" panose="02040502050405020303" pitchFamily="18" charset="0"/>
              </a:rPr>
              <a:t> In computers, we define each color value within a range of 0 to 255. There are approximately 16.5 million different ways to represent a color. </a:t>
            </a:r>
          </a:p>
          <a:p>
            <a:pPr algn="l" fontAlgn="base"/>
            <a:r>
              <a:rPr lang="en-US" sz="2400" b="0" i="0" dirty="0">
                <a:solidFill>
                  <a:schemeClr val="accent6">
                    <a:lumMod val="60000"/>
                    <a:lumOff val="40000"/>
                  </a:schemeClr>
                </a:solidFill>
                <a:effectLst/>
                <a:latin typeface="Georgia" panose="02040502050405020303" pitchFamily="18" charset="0"/>
              </a:rPr>
              <a:t>In our dataset, we need to map each color’s values with their corresponding names. </a:t>
            </a:r>
            <a:r>
              <a:rPr lang="en-US" sz="2400" dirty="0">
                <a:solidFill>
                  <a:schemeClr val="accent6">
                    <a:lumMod val="60000"/>
                    <a:lumOff val="40000"/>
                  </a:schemeClr>
                </a:solidFill>
                <a:latin typeface="Georgia" panose="02040502050405020303" pitchFamily="18" charset="0"/>
              </a:rPr>
              <a:t>So ,w</a:t>
            </a:r>
            <a:r>
              <a:rPr lang="en-US" sz="2400" b="0" i="0" dirty="0">
                <a:solidFill>
                  <a:schemeClr val="accent6">
                    <a:lumMod val="60000"/>
                    <a:lumOff val="40000"/>
                  </a:schemeClr>
                </a:solidFill>
                <a:effectLst/>
                <a:latin typeface="Georgia" panose="02040502050405020303" pitchFamily="18" charset="0"/>
              </a:rPr>
              <a:t>e will be using a dataset that contains RGB values with their corresponding names. Here we are going to use 865 color names along with their RGB and hex values.</a:t>
            </a:r>
          </a:p>
          <a:p>
            <a:endParaRPr lang="en-IN" sz="2400" dirty="0">
              <a:solidFill>
                <a:schemeClr val="accent6">
                  <a:lumMod val="60000"/>
                  <a:lumOff val="40000"/>
                </a:schemeClr>
              </a:solidFill>
            </a:endParaRPr>
          </a:p>
        </p:txBody>
      </p:sp>
      <p:pic>
        <p:nvPicPr>
          <p:cNvPr id="1026" name="Picture 2">
            <a:extLst>
              <a:ext uri="{FF2B5EF4-FFF2-40B4-BE49-F238E27FC236}">
                <a16:creationId xmlns:a16="http://schemas.microsoft.com/office/drawing/2014/main" id="{1339C47B-9CFC-41C3-9641-CD657FE43D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9025" y="2250806"/>
            <a:ext cx="5250094" cy="3656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91795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CCEF9-16D1-A36E-8FD9-6D31C034BC3F}"/>
              </a:ext>
            </a:extLst>
          </p:cNvPr>
          <p:cNvSpPr>
            <a:spLocks noGrp="1"/>
          </p:cNvSpPr>
          <p:nvPr>
            <p:ph type="title"/>
          </p:nvPr>
        </p:nvSpPr>
        <p:spPr>
          <a:xfrm>
            <a:off x="685800" y="578366"/>
            <a:ext cx="8610600" cy="1293028"/>
          </a:xfrm>
        </p:spPr>
        <p:txBody>
          <a:bodyPr/>
          <a:lstStyle/>
          <a:p>
            <a:pPr algn="l"/>
            <a:r>
              <a:rPr lang="en-US" dirty="0">
                <a:solidFill>
                  <a:srgbClr val="9339A5"/>
                </a:solidFill>
                <a:latin typeface="Georgia" panose="02040502050405020303" pitchFamily="18" charset="0"/>
              </a:rPr>
              <a:t>ARCHITECTURE</a:t>
            </a:r>
            <a:endParaRPr lang="en-IN" dirty="0">
              <a:solidFill>
                <a:srgbClr val="9339A5"/>
              </a:solidFill>
              <a:latin typeface="Georgia" panose="02040502050405020303" pitchFamily="18" charset="0"/>
            </a:endParaRPr>
          </a:p>
        </p:txBody>
      </p:sp>
      <p:sp>
        <p:nvSpPr>
          <p:cNvPr id="5" name="TextBox 4">
            <a:extLst>
              <a:ext uri="{FF2B5EF4-FFF2-40B4-BE49-F238E27FC236}">
                <a16:creationId xmlns:a16="http://schemas.microsoft.com/office/drawing/2014/main" id="{2F481C46-3792-214A-52A3-A92398122EC5}"/>
              </a:ext>
            </a:extLst>
          </p:cNvPr>
          <p:cNvSpPr txBox="1"/>
          <p:nvPr/>
        </p:nvSpPr>
        <p:spPr>
          <a:xfrm>
            <a:off x="685800" y="1544823"/>
            <a:ext cx="9923106" cy="830997"/>
          </a:xfrm>
          <a:prstGeom prst="rect">
            <a:avLst/>
          </a:prstGeom>
          <a:noFill/>
        </p:spPr>
        <p:txBody>
          <a:bodyPr wrap="square">
            <a:spAutoFit/>
          </a:bodyPr>
          <a:lstStyle/>
          <a:p>
            <a:r>
              <a:rPr lang="en-US" sz="2400" dirty="0">
                <a:solidFill>
                  <a:srgbClr val="EB99E7"/>
                </a:solidFill>
                <a:latin typeface="Georgia" panose="02040502050405020303" pitchFamily="18" charset="0"/>
              </a:rPr>
              <a:t>The image below shows how the complete process of color detection is carried out.</a:t>
            </a:r>
            <a:endParaRPr lang="en-IN" sz="2400" dirty="0">
              <a:solidFill>
                <a:srgbClr val="EB99E7"/>
              </a:solidFill>
              <a:latin typeface="Georgia" panose="02040502050405020303" pitchFamily="18" charset="0"/>
            </a:endParaRPr>
          </a:p>
        </p:txBody>
      </p:sp>
      <p:sp>
        <p:nvSpPr>
          <p:cNvPr id="6" name="Rectangle 5">
            <a:extLst>
              <a:ext uri="{FF2B5EF4-FFF2-40B4-BE49-F238E27FC236}">
                <a16:creationId xmlns:a16="http://schemas.microsoft.com/office/drawing/2014/main" id="{24EFDFAE-5101-3D51-3540-3E8039CA89AE}"/>
              </a:ext>
            </a:extLst>
          </p:cNvPr>
          <p:cNvSpPr/>
          <p:nvPr/>
        </p:nvSpPr>
        <p:spPr>
          <a:xfrm>
            <a:off x="4674636" y="2385283"/>
            <a:ext cx="1754155" cy="6531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IMAGE</a:t>
            </a:r>
            <a:endParaRPr lang="en-IN" dirty="0"/>
          </a:p>
        </p:txBody>
      </p:sp>
      <p:sp>
        <p:nvSpPr>
          <p:cNvPr id="7" name="Rectangle 6">
            <a:extLst>
              <a:ext uri="{FF2B5EF4-FFF2-40B4-BE49-F238E27FC236}">
                <a16:creationId xmlns:a16="http://schemas.microsoft.com/office/drawing/2014/main" id="{C332CA63-0603-6F54-DD34-3C6026132250}"/>
              </a:ext>
            </a:extLst>
          </p:cNvPr>
          <p:cNvSpPr/>
          <p:nvPr/>
        </p:nvSpPr>
        <p:spPr>
          <a:xfrm>
            <a:off x="4674636" y="4721718"/>
            <a:ext cx="1754155" cy="81927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CLICK ON PT. WHOSE IS TO BE CHECKED</a:t>
            </a:r>
            <a:endParaRPr lang="en-IN" sz="1400" dirty="0"/>
          </a:p>
        </p:txBody>
      </p:sp>
      <p:sp>
        <p:nvSpPr>
          <p:cNvPr id="8" name="Rectangle 7">
            <a:extLst>
              <a:ext uri="{FF2B5EF4-FFF2-40B4-BE49-F238E27FC236}">
                <a16:creationId xmlns:a16="http://schemas.microsoft.com/office/drawing/2014/main" id="{F2F6104A-E983-A0EC-C5CC-D57B98A51C85}"/>
              </a:ext>
            </a:extLst>
          </p:cNvPr>
          <p:cNvSpPr/>
          <p:nvPr/>
        </p:nvSpPr>
        <p:spPr>
          <a:xfrm>
            <a:off x="4674636" y="3579612"/>
            <a:ext cx="1754155" cy="6531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IMAGE PROCESSING</a:t>
            </a:r>
            <a:endParaRPr lang="en-IN" dirty="0"/>
          </a:p>
        </p:txBody>
      </p:sp>
      <p:sp>
        <p:nvSpPr>
          <p:cNvPr id="9" name="Rectangle 8">
            <a:extLst>
              <a:ext uri="{FF2B5EF4-FFF2-40B4-BE49-F238E27FC236}">
                <a16:creationId xmlns:a16="http://schemas.microsoft.com/office/drawing/2014/main" id="{5EC5FA97-975A-8E69-1745-41CA5E0A3B53}"/>
              </a:ext>
            </a:extLst>
          </p:cNvPr>
          <p:cNvSpPr/>
          <p:nvPr/>
        </p:nvSpPr>
        <p:spPr>
          <a:xfrm>
            <a:off x="4674636" y="6029958"/>
            <a:ext cx="1754155" cy="6531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OUTPUT</a:t>
            </a:r>
            <a:endParaRPr lang="en-IN" dirty="0"/>
          </a:p>
        </p:txBody>
      </p:sp>
      <p:sp>
        <p:nvSpPr>
          <p:cNvPr id="10" name="Arrow: Down 9">
            <a:extLst>
              <a:ext uri="{FF2B5EF4-FFF2-40B4-BE49-F238E27FC236}">
                <a16:creationId xmlns:a16="http://schemas.microsoft.com/office/drawing/2014/main" id="{DC6E7792-83E8-8D04-AB05-120D2238A575}"/>
              </a:ext>
            </a:extLst>
          </p:cNvPr>
          <p:cNvSpPr/>
          <p:nvPr/>
        </p:nvSpPr>
        <p:spPr>
          <a:xfrm>
            <a:off x="5458408" y="3153747"/>
            <a:ext cx="195943" cy="275253"/>
          </a:xfrm>
          <a:prstGeom prst="down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a:p>
        </p:txBody>
      </p:sp>
      <p:sp>
        <p:nvSpPr>
          <p:cNvPr id="11" name="Arrow: Down 10">
            <a:extLst>
              <a:ext uri="{FF2B5EF4-FFF2-40B4-BE49-F238E27FC236}">
                <a16:creationId xmlns:a16="http://schemas.microsoft.com/office/drawing/2014/main" id="{6D235C79-1961-CF31-B47D-9E9D4301BF3D}"/>
              </a:ext>
            </a:extLst>
          </p:cNvPr>
          <p:cNvSpPr/>
          <p:nvPr/>
        </p:nvSpPr>
        <p:spPr>
          <a:xfrm>
            <a:off x="5458408" y="4339610"/>
            <a:ext cx="195943" cy="275253"/>
          </a:xfrm>
          <a:prstGeom prst="down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a:p>
        </p:txBody>
      </p:sp>
      <p:sp>
        <p:nvSpPr>
          <p:cNvPr id="12" name="Arrow: Down 11">
            <a:extLst>
              <a:ext uri="{FF2B5EF4-FFF2-40B4-BE49-F238E27FC236}">
                <a16:creationId xmlns:a16="http://schemas.microsoft.com/office/drawing/2014/main" id="{940CE5DC-AEE3-6C0D-B6EB-93C94C96431E}"/>
              </a:ext>
            </a:extLst>
          </p:cNvPr>
          <p:cNvSpPr/>
          <p:nvPr/>
        </p:nvSpPr>
        <p:spPr>
          <a:xfrm>
            <a:off x="5458408" y="5622924"/>
            <a:ext cx="195943" cy="275253"/>
          </a:xfrm>
          <a:prstGeom prst="down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577953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2438640"/>
            <a:ext cx="10820400" cy="4024125"/>
          </a:xfrm>
        </p:spPr>
        <p:txBody>
          <a:bodyPr>
            <a:normAutofit/>
          </a:bodyPr>
          <a:lstStyle/>
          <a:p>
            <a:pPr marL="514350" indent="-514350">
              <a:buFont typeface="+mj-lt"/>
              <a:buAutoNum type="romanUcPeriod"/>
            </a:pPr>
            <a:r>
              <a:rPr lang="en-US" sz="2400" dirty="0">
                <a:solidFill>
                  <a:srgbClr val="92D050"/>
                </a:solidFill>
                <a:latin typeface="Georgia" panose="02040502050405020303" pitchFamily="18" charset="0"/>
              </a:rPr>
              <a:t>Capturing and Storing Image </a:t>
            </a:r>
          </a:p>
          <a:p>
            <a:pPr marL="514350" indent="-514350">
              <a:buFont typeface="+mj-lt"/>
              <a:buAutoNum type="romanUcPeriod"/>
            </a:pPr>
            <a:r>
              <a:rPr lang="en-US" sz="2400" dirty="0">
                <a:solidFill>
                  <a:srgbClr val="92D050"/>
                </a:solidFill>
                <a:latin typeface="Georgia" panose="02040502050405020303" pitchFamily="18" charset="0"/>
              </a:rPr>
              <a:t>Image Processing </a:t>
            </a:r>
          </a:p>
          <a:p>
            <a:pPr marL="514350" indent="-514350">
              <a:buFont typeface="+mj-lt"/>
              <a:buAutoNum type="romanUcPeriod"/>
            </a:pPr>
            <a:r>
              <a:rPr lang="en-IN" sz="2400" dirty="0" err="1">
                <a:solidFill>
                  <a:srgbClr val="92D050"/>
                </a:solidFill>
                <a:latin typeface="Georgia" panose="02040502050405020303" pitchFamily="18" charset="0"/>
              </a:rPr>
              <a:t>Color</a:t>
            </a:r>
            <a:r>
              <a:rPr lang="en-IN" sz="2400" dirty="0">
                <a:solidFill>
                  <a:srgbClr val="92D050"/>
                </a:solidFill>
                <a:latin typeface="Georgia" panose="02040502050405020303" pitchFamily="18" charset="0"/>
              </a:rPr>
              <a:t> Detection</a:t>
            </a:r>
          </a:p>
        </p:txBody>
      </p:sp>
      <p:sp>
        <p:nvSpPr>
          <p:cNvPr id="4" name="Title 1">
            <a:extLst>
              <a:ext uri="{FF2B5EF4-FFF2-40B4-BE49-F238E27FC236}">
                <a16:creationId xmlns:a16="http://schemas.microsoft.com/office/drawing/2014/main" id="{0F77CC34-A805-4EB1-8553-6C8A6EC79BDF}"/>
              </a:ext>
            </a:extLst>
          </p:cNvPr>
          <p:cNvSpPr txBox="1">
            <a:spLocks noGrp="1"/>
          </p:cNvSpPr>
          <p:nvPr>
            <p:ph type="title"/>
          </p:nvPr>
        </p:nvSpPr>
        <p:spPr>
          <a:xfrm>
            <a:off x="772885" y="970813"/>
            <a:ext cx="9388151" cy="1585774"/>
          </a:xfrm>
          <a:prstGeom prst="rect">
            <a:avLst/>
          </a:prstGeom>
        </p:spPr>
        <p:txBody>
          <a:bodyPr vert="horz" lIns="91440" tIns="45720" rIns="91440" bIns="45720" rtlCol="0" anchor="ctr">
            <a:normAutofit fontScale="975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just" fontAlgn="base"/>
            <a:r>
              <a:rPr lang="en-US" b="0" i="0" dirty="0">
                <a:solidFill>
                  <a:srgbClr val="456A1C"/>
                </a:solidFill>
                <a:effectLst/>
                <a:latin typeface="Georgia" panose="02040502050405020303" pitchFamily="18" charset="0"/>
              </a:rPr>
              <a:t>MODULES</a:t>
            </a:r>
          </a:p>
        </p:txBody>
      </p:sp>
    </p:spTree>
    <p:extLst>
      <p:ext uri="{BB962C8B-B14F-4D97-AF65-F5344CB8AC3E}">
        <p14:creationId xmlns:p14="http://schemas.microsoft.com/office/powerpoint/2010/main" val="3672139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8E5461-ABB4-4D6E-B8A9-E3EADAE0F2F1}"/>
              </a:ext>
            </a:extLst>
          </p:cNvPr>
          <p:cNvSpPr>
            <a:spLocks noGrp="1"/>
          </p:cNvSpPr>
          <p:nvPr>
            <p:ph idx="1"/>
          </p:nvPr>
        </p:nvSpPr>
        <p:spPr>
          <a:xfrm>
            <a:off x="415580" y="2418411"/>
            <a:ext cx="10915283" cy="2890707"/>
          </a:xfrm>
        </p:spPr>
        <p:txBody>
          <a:bodyPr>
            <a:normAutofit/>
          </a:bodyPr>
          <a:lstStyle/>
          <a:p>
            <a:pPr algn="l" fontAlgn="base"/>
            <a:r>
              <a:rPr lang="en-US" sz="2400" dirty="0">
                <a:solidFill>
                  <a:srgbClr val="EB99E7"/>
                </a:solidFill>
                <a:latin typeface="Georgia" panose="02040502050405020303" pitchFamily="18" charset="0"/>
              </a:rPr>
              <a:t>In this module, the capturing of image takes place. The image stored in this process is later used for detecting the color. </a:t>
            </a:r>
          </a:p>
          <a:p>
            <a:pPr fontAlgn="base"/>
            <a:r>
              <a:rPr lang="en-US" sz="2400" dirty="0">
                <a:solidFill>
                  <a:srgbClr val="EB99E7"/>
                </a:solidFill>
                <a:latin typeface="Georgia" panose="02040502050405020303" pitchFamily="18" charset="0"/>
              </a:rPr>
              <a:t>The program stores the image and resizes it to 800*600 pixels of image the user gives in as input. The reduction of image size and leads to judicial use of the storage provided. </a:t>
            </a:r>
            <a:endParaRPr lang="en-IN" sz="2800" dirty="0">
              <a:solidFill>
                <a:srgbClr val="EB99E7"/>
              </a:solidFill>
              <a:latin typeface="Georgia" panose="02040502050405020303" pitchFamily="18" charset="0"/>
            </a:endParaRPr>
          </a:p>
        </p:txBody>
      </p:sp>
      <p:sp>
        <p:nvSpPr>
          <p:cNvPr id="5" name="Title 4"/>
          <p:cNvSpPr>
            <a:spLocks noGrp="1"/>
          </p:cNvSpPr>
          <p:nvPr>
            <p:ph type="title"/>
          </p:nvPr>
        </p:nvSpPr>
        <p:spPr>
          <a:xfrm>
            <a:off x="186613" y="905069"/>
            <a:ext cx="12070702" cy="2225352"/>
          </a:xfrm>
        </p:spPr>
        <p:txBody>
          <a:bodyPr>
            <a:normAutofit/>
          </a:bodyPr>
          <a:lstStyle/>
          <a:p>
            <a:pPr algn="l"/>
            <a:r>
              <a:rPr lang="en-US" b="0" i="0" dirty="0">
                <a:solidFill>
                  <a:srgbClr val="CC0099"/>
                </a:solidFill>
                <a:effectLst/>
                <a:latin typeface="Georgia" panose="02040502050405020303" pitchFamily="18" charset="0"/>
              </a:rPr>
              <a:t>module  </a:t>
            </a:r>
            <a:r>
              <a:rPr lang="en-US" b="0" i="0" dirty="0">
                <a:solidFill>
                  <a:srgbClr val="CC0099"/>
                </a:solidFill>
                <a:effectLst/>
                <a:latin typeface="Baskerville Old Face" panose="02020602080505020303" pitchFamily="18" charset="0"/>
              </a:rPr>
              <a:t>1-</a:t>
            </a:r>
            <a:r>
              <a:rPr lang="en-US" b="0" i="0" dirty="0">
                <a:solidFill>
                  <a:srgbClr val="CC0099"/>
                </a:solidFill>
                <a:effectLst/>
                <a:latin typeface="Georgia" panose="02040502050405020303" pitchFamily="18" charset="0"/>
              </a:rPr>
              <a:t> Capturing and storing image</a:t>
            </a:r>
            <a:br>
              <a:rPr lang="en-IN" dirty="0">
                <a:solidFill>
                  <a:srgbClr val="FF0000"/>
                </a:solidFill>
                <a:latin typeface="Georgia" panose="02040502050405020303" pitchFamily="18" charset="0"/>
              </a:rPr>
            </a:br>
            <a:r>
              <a:rPr lang="en-US" dirty="0">
                <a:solidFill>
                  <a:srgbClr val="FF0000"/>
                </a:solidFill>
                <a:latin typeface="Georgia" panose="02040502050405020303" pitchFamily="18" charset="0"/>
              </a:rPr>
              <a:t> </a:t>
            </a:r>
            <a:endParaRPr lang="en-IN" dirty="0">
              <a:solidFill>
                <a:srgbClr val="FF0000"/>
              </a:solidFill>
              <a:latin typeface="Georgia" panose="02040502050405020303" pitchFamily="18" charset="0"/>
            </a:endParaRPr>
          </a:p>
        </p:txBody>
      </p:sp>
    </p:spTree>
    <p:extLst>
      <p:ext uri="{BB962C8B-B14F-4D97-AF65-F5344CB8AC3E}">
        <p14:creationId xmlns:p14="http://schemas.microsoft.com/office/powerpoint/2010/main" val="7971545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B379B-6139-076D-A621-C0D47A731843}"/>
              </a:ext>
            </a:extLst>
          </p:cNvPr>
          <p:cNvSpPr>
            <a:spLocks noGrp="1"/>
          </p:cNvSpPr>
          <p:nvPr>
            <p:ph type="title"/>
          </p:nvPr>
        </p:nvSpPr>
        <p:spPr>
          <a:xfrm>
            <a:off x="936172" y="901532"/>
            <a:ext cx="8610600" cy="1293028"/>
          </a:xfrm>
        </p:spPr>
        <p:txBody>
          <a:bodyPr>
            <a:normAutofit/>
          </a:bodyPr>
          <a:lstStyle/>
          <a:p>
            <a:pPr algn="l"/>
            <a:r>
              <a:rPr lang="en-US" dirty="0">
                <a:solidFill>
                  <a:srgbClr val="4040A6"/>
                </a:solidFill>
                <a:latin typeface="Georgia" panose="02040502050405020303" pitchFamily="18" charset="0"/>
              </a:rPr>
              <a:t>Module  </a:t>
            </a:r>
            <a:r>
              <a:rPr lang="en-US" dirty="0">
                <a:solidFill>
                  <a:srgbClr val="4040A6"/>
                </a:solidFill>
                <a:latin typeface="Baskerville Old Face" panose="02020602080505020303" pitchFamily="18" charset="0"/>
              </a:rPr>
              <a:t>2</a:t>
            </a:r>
            <a:r>
              <a:rPr lang="en-US" dirty="0">
                <a:solidFill>
                  <a:srgbClr val="4040A6"/>
                </a:solidFill>
                <a:latin typeface="Georgia" panose="02040502050405020303" pitchFamily="18" charset="0"/>
              </a:rPr>
              <a:t>-</a:t>
            </a:r>
            <a:r>
              <a:rPr lang="en-IN" dirty="0">
                <a:solidFill>
                  <a:srgbClr val="4040A6"/>
                </a:solidFill>
                <a:latin typeface="Georgia" panose="02040502050405020303" pitchFamily="18" charset="0"/>
              </a:rPr>
              <a:t> Image Processing</a:t>
            </a:r>
          </a:p>
        </p:txBody>
      </p:sp>
      <p:sp>
        <p:nvSpPr>
          <p:cNvPr id="3" name="Content Placeholder 2">
            <a:extLst>
              <a:ext uri="{FF2B5EF4-FFF2-40B4-BE49-F238E27FC236}">
                <a16:creationId xmlns:a16="http://schemas.microsoft.com/office/drawing/2014/main" id="{C6703BBB-A87E-8AA2-663B-A01711457DD6}"/>
              </a:ext>
            </a:extLst>
          </p:cNvPr>
          <p:cNvSpPr>
            <a:spLocks noGrp="1"/>
          </p:cNvSpPr>
          <p:nvPr>
            <p:ph idx="1"/>
          </p:nvPr>
        </p:nvSpPr>
        <p:spPr/>
        <p:txBody>
          <a:bodyPr>
            <a:normAutofit/>
          </a:bodyPr>
          <a:lstStyle/>
          <a:p>
            <a:r>
              <a:rPr lang="en-US" sz="2400" dirty="0">
                <a:solidFill>
                  <a:srgbClr val="00CCFF"/>
                </a:solidFill>
                <a:latin typeface="Georgia" panose="02040502050405020303" pitchFamily="18" charset="0"/>
              </a:rPr>
              <a:t>In this module, when the program is executed the program opens a window of size 800*600 image pixel are processed an the program loads the image in the window. </a:t>
            </a:r>
          </a:p>
          <a:p>
            <a:r>
              <a:rPr lang="en-US" sz="2400" dirty="0">
                <a:solidFill>
                  <a:srgbClr val="00CCFF"/>
                </a:solidFill>
                <a:latin typeface="Georgia" panose="02040502050405020303" pitchFamily="18" charset="0"/>
              </a:rPr>
              <a:t>In this module, the programs run over &amp; gives the image for further operation.</a:t>
            </a:r>
          </a:p>
          <a:p>
            <a:r>
              <a:rPr lang="en-US" sz="2400" dirty="0">
                <a:solidFill>
                  <a:srgbClr val="00CCFF"/>
                </a:solidFill>
                <a:latin typeface="Georgia" panose="02040502050405020303" pitchFamily="18" charset="0"/>
              </a:rPr>
              <a:t>When all the images are perfectly processed and the program is ready to   detect the color.</a:t>
            </a:r>
            <a:endParaRPr lang="en-IN" sz="2400" dirty="0">
              <a:solidFill>
                <a:srgbClr val="00CCFF"/>
              </a:solidFill>
              <a:latin typeface="Georgia" panose="02040502050405020303" pitchFamily="18" charset="0"/>
            </a:endParaRPr>
          </a:p>
        </p:txBody>
      </p:sp>
    </p:spTree>
    <p:extLst>
      <p:ext uri="{BB962C8B-B14F-4D97-AF65-F5344CB8AC3E}">
        <p14:creationId xmlns:p14="http://schemas.microsoft.com/office/powerpoint/2010/main" val="30962734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33FDF-50BB-F49F-1B93-97FA27ADFB63}"/>
              </a:ext>
            </a:extLst>
          </p:cNvPr>
          <p:cNvSpPr>
            <a:spLocks noGrp="1"/>
          </p:cNvSpPr>
          <p:nvPr>
            <p:ph type="title"/>
          </p:nvPr>
        </p:nvSpPr>
        <p:spPr>
          <a:xfrm>
            <a:off x="814874" y="997638"/>
            <a:ext cx="8610600" cy="1293028"/>
          </a:xfrm>
        </p:spPr>
        <p:txBody>
          <a:bodyPr>
            <a:normAutofit/>
          </a:bodyPr>
          <a:lstStyle/>
          <a:p>
            <a:pPr algn="l"/>
            <a:r>
              <a:rPr lang="en-US" dirty="0">
                <a:solidFill>
                  <a:srgbClr val="E43C4C"/>
                </a:solidFill>
                <a:latin typeface="Georgia" panose="02040502050405020303" pitchFamily="18" charset="0"/>
              </a:rPr>
              <a:t>Module  </a:t>
            </a:r>
            <a:r>
              <a:rPr lang="en-US" dirty="0">
                <a:solidFill>
                  <a:srgbClr val="E43C4C"/>
                </a:solidFill>
                <a:latin typeface="Baskerville Old Face" panose="02020602080505020303" pitchFamily="18" charset="0"/>
              </a:rPr>
              <a:t>3</a:t>
            </a:r>
            <a:r>
              <a:rPr lang="en-US" dirty="0">
                <a:solidFill>
                  <a:srgbClr val="E43C4C"/>
                </a:solidFill>
                <a:latin typeface="Georgia" panose="02040502050405020303" pitchFamily="18" charset="0"/>
              </a:rPr>
              <a:t>-</a:t>
            </a:r>
            <a:r>
              <a:rPr lang="en-IN" dirty="0" err="1">
                <a:solidFill>
                  <a:srgbClr val="E43C4C"/>
                </a:solidFill>
                <a:latin typeface="Georgia" panose="02040502050405020303" pitchFamily="18" charset="0"/>
              </a:rPr>
              <a:t>Color</a:t>
            </a:r>
            <a:r>
              <a:rPr lang="en-IN" dirty="0">
                <a:solidFill>
                  <a:srgbClr val="E43C4C"/>
                </a:solidFill>
                <a:latin typeface="Georgia" panose="02040502050405020303" pitchFamily="18" charset="0"/>
              </a:rPr>
              <a:t> Detection</a:t>
            </a:r>
          </a:p>
        </p:txBody>
      </p:sp>
      <p:sp>
        <p:nvSpPr>
          <p:cNvPr id="3" name="Content Placeholder 2">
            <a:extLst>
              <a:ext uri="{FF2B5EF4-FFF2-40B4-BE49-F238E27FC236}">
                <a16:creationId xmlns:a16="http://schemas.microsoft.com/office/drawing/2014/main" id="{B36B7861-70F6-4D4B-F032-AC358C235A65}"/>
              </a:ext>
            </a:extLst>
          </p:cNvPr>
          <p:cNvSpPr>
            <a:spLocks noGrp="1"/>
          </p:cNvSpPr>
          <p:nvPr>
            <p:ph idx="1"/>
          </p:nvPr>
        </p:nvSpPr>
        <p:spPr>
          <a:xfrm>
            <a:off x="685800" y="2222552"/>
            <a:ext cx="10820400" cy="4024125"/>
          </a:xfrm>
        </p:spPr>
        <p:txBody>
          <a:bodyPr>
            <a:normAutofit/>
          </a:bodyPr>
          <a:lstStyle/>
          <a:p>
            <a:r>
              <a:rPr lang="en-US" sz="2400" dirty="0">
                <a:solidFill>
                  <a:srgbClr val="FF9999"/>
                </a:solidFill>
                <a:latin typeface="Georgia" panose="02040502050405020303" pitchFamily="18" charset="0"/>
              </a:rPr>
              <a:t>In this module, the programs has completed the Image Processing and is ready to take the input of the user. </a:t>
            </a:r>
          </a:p>
          <a:p>
            <a:r>
              <a:rPr lang="en-US" sz="2400" dirty="0">
                <a:solidFill>
                  <a:srgbClr val="FF9999"/>
                </a:solidFill>
                <a:latin typeface="Georgia" panose="02040502050405020303" pitchFamily="18" charset="0"/>
              </a:rPr>
              <a:t>The program which is already displaying the window can now be clicked anywhere and it will display the color present there. </a:t>
            </a:r>
          </a:p>
          <a:p>
            <a:r>
              <a:rPr lang="en-US" sz="2400" dirty="0">
                <a:solidFill>
                  <a:srgbClr val="FF9999"/>
                </a:solidFill>
                <a:latin typeface="Georgia" panose="02040502050405020303" pitchFamily="18" charset="0"/>
              </a:rPr>
              <a:t>The user Clicks on the image anywhere of which color the user  wants to know.</a:t>
            </a:r>
            <a:endParaRPr lang="en-IN" sz="2400" dirty="0">
              <a:solidFill>
                <a:srgbClr val="FF9999"/>
              </a:solidFill>
              <a:latin typeface="Georgia" panose="02040502050405020303" pitchFamily="18" charset="0"/>
            </a:endParaRPr>
          </a:p>
        </p:txBody>
      </p:sp>
    </p:spTree>
    <p:extLst>
      <p:ext uri="{BB962C8B-B14F-4D97-AF65-F5344CB8AC3E}">
        <p14:creationId xmlns:p14="http://schemas.microsoft.com/office/powerpoint/2010/main" val="4338215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B7295-05D4-425D-A8D1-1B8C7D71DB89}"/>
              </a:ext>
            </a:extLst>
          </p:cNvPr>
          <p:cNvSpPr>
            <a:spLocks noGrp="1"/>
          </p:cNvSpPr>
          <p:nvPr>
            <p:ph type="title"/>
          </p:nvPr>
        </p:nvSpPr>
        <p:spPr>
          <a:xfrm>
            <a:off x="889519" y="1408185"/>
            <a:ext cx="8610600" cy="1293028"/>
          </a:xfrm>
        </p:spPr>
        <p:txBody>
          <a:bodyPr/>
          <a:lstStyle/>
          <a:p>
            <a:pPr algn="l"/>
            <a:r>
              <a:rPr lang="en-IN" b="0" i="0" dirty="0">
                <a:solidFill>
                  <a:srgbClr val="D9390D"/>
                </a:solidFill>
                <a:effectLst/>
                <a:latin typeface="Georgia" panose="02040502050405020303" pitchFamily="18" charset="0"/>
              </a:rPr>
              <a:t>Run Python File</a:t>
            </a:r>
            <a:br>
              <a:rPr lang="en-IN" b="0" i="0" dirty="0">
                <a:solidFill>
                  <a:srgbClr val="D9390D"/>
                </a:solidFill>
                <a:effectLst/>
                <a:latin typeface="Georgia" panose="02040502050405020303" pitchFamily="18" charset="0"/>
              </a:rPr>
            </a:br>
            <a:endParaRPr lang="en-IN" dirty="0">
              <a:solidFill>
                <a:srgbClr val="D9390D"/>
              </a:solidFill>
            </a:endParaRPr>
          </a:p>
        </p:txBody>
      </p:sp>
      <p:sp>
        <p:nvSpPr>
          <p:cNvPr id="3" name="Content Placeholder 2">
            <a:extLst>
              <a:ext uri="{FF2B5EF4-FFF2-40B4-BE49-F238E27FC236}">
                <a16:creationId xmlns:a16="http://schemas.microsoft.com/office/drawing/2014/main" id="{5909BED8-4500-4488-A04D-7FE83309A156}"/>
              </a:ext>
            </a:extLst>
          </p:cNvPr>
          <p:cNvSpPr>
            <a:spLocks noGrp="1"/>
          </p:cNvSpPr>
          <p:nvPr>
            <p:ph idx="1"/>
          </p:nvPr>
        </p:nvSpPr>
        <p:spPr>
          <a:xfrm>
            <a:off x="685800" y="2455817"/>
            <a:ext cx="10820400" cy="4024125"/>
          </a:xfrm>
        </p:spPr>
        <p:txBody>
          <a:bodyPr>
            <a:normAutofit/>
          </a:bodyPr>
          <a:lstStyle/>
          <a:p>
            <a:pPr algn="just" fontAlgn="base"/>
            <a:r>
              <a:rPr lang="en-US" sz="2400" b="0" i="0" dirty="0">
                <a:solidFill>
                  <a:srgbClr val="BD5B3D"/>
                </a:solidFill>
                <a:effectLst/>
                <a:latin typeface="Georgia" panose="02040502050405020303" pitchFamily="18" charset="0"/>
              </a:rPr>
              <a:t>The project is now complete, </a:t>
            </a:r>
            <a:r>
              <a:rPr lang="en-US" sz="2400" dirty="0">
                <a:solidFill>
                  <a:srgbClr val="BD5B3D"/>
                </a:solidFill>
                <a:latin typeface="Georgia" panose="02040502050405020303" pitchFamily="18" charset="0"/>
              </a:rPr>
              <a:t>we</a:t>
            </a:r>
            <a:r>
              <a:rPr lang="en-US" sz="2400" b="0" i="0" dirty="0">
                <a:solidFill>
                  <a:srgbClr val="BD5B3D"/>
                </a:solidFill>
                <a:effectLst/>
                <a:latin typeface="Georgia" panose="02040502050405020303" pitchFamily="18" charset="0"/>
              </a:rPr>
              <a:t> can run the Python file from the command prompt. Make sure to give an image path using ‘-</a:t>
            </a:r>
            <a:r>
              <a:rPr lang="en-US" sz="2400" b="0" i="0" dirty="0" err="1">
                <a:solidFill>
                  <a:srgbClr val="BD5B3D"/>
                </a:solidFill>
                <a:effectLst/>
                <a:latin typeface="Georgia" panose="02040502050405020303" pitchFamily="18" charset="0"/>
              </a:rPr>
              <a:t>i</a:t>
            </a:r>
            <a:r>
              <a:rPr lang="en-US" sz="2400" b="0" i="0" dirty="0">
                <a:solidFill>
                  <a:srgbClr val="BD5B3D"/>
                </a:solidFill>
                <a:effectLst/>
                <a:latin typeface="Georgia" panose="02040502050405020303" pitchFamily="18" charset="0"/>
              </a:rPr>
              <a:t>’ argument.</a:t>
            </a:r>
          </a:p>
          <a:p>
            <a:pPr algn="just" fontAlgn="base"/>
            <a:r>
              <a:rPr lang="en-US" sz="2400" b="0" i="0" dirty="0">
                <a:solidFill>
                  <a:srgbClr val="BD5B3D"/>
                </a:solidFill>
                <a:effectLst/>
                <a:latin typeface="Georgia" panose="02040502050405020303" pitchFamily="18" charset="0"/>
              </a:rPr>
              <a:t> If the image is in another directory, then </a:t>
            </a:r>
            <a:r>
              <a:rPr lang="en-US" sz="2400" dirty="0">
                <a:solidFill>
                  <a:srgbClr val="BD5B3D"/>
                </a:solidFill>
                <a:latin typeface="Georgia" panose="02040502050405020303" pitchFamily="18" charset="0"/>
              </a:rPr>
              <a:t>we</a:t>
            </a:r>
            <a:r>
              <a:rPr lang="en-US" sz="2400" b="0" i="0" dirty="0">
                <a:solidFill>
                  <a:srgbClr val="BD5B3D"/>
                </a:solidFill>
                <a:effectLst/>
                <a:latin typeface="Georgia" panose="02040502050405020303" pitchFamily="18" charset="0"/>
              </a:rPr>
              <a:t> need to give full path of the image:</a:t>
            </a:r>
          </a:p>
          <a:p>
            <a:pPr marL="0" indent="0" algn="just" rtl="0" fontAlgn="base">
              <a:buNone/>
            </a:pPr>
            <a:r>
              <a:rPr lang="en-US" sz="2400" b="0" i="0" dirty="0">
                <a:solidFill>
                  <a:srgbClr val="BD5B3D"/>
                </a:solidFill>
                <a:effectLst/>
                <a:latin typeface="inherit"/>
              </a:rPr>
              <a:t>            </a:t>
            </a:r>
            <a:r>
              <a:rPr lang="en-US" sz="2400" b="0" i="0" dirty="0">
                <a:solidFill>
                  <a:srgbClr val="FFFF00"/>
                </a:solidFill>
                <a:effectLst/>
                <a:latin typeface="inherit"/>
              </a:rPr>
              <a:t>python color_detection.py -</a:t>
            </a:r>
            <a:r>
              <a:rPr lang="en-US" sz="2400" b="0" i="0" dirty="0" err="1">
                <a:solidFill>
                  <a:srgbClr val="FFFF00"/>
                </a:solidFill>
                <a:effectLst/>
                <a:latin typeface="inherit"/>
              </a:rPr>
              <a:t>i</a:t>
            </a:r>
            <a:r>
              <a:rPr lang="en-US" sz="2400" b="0" i="0" dirty="0">
                <a:solidFill>
                  <a:srgbClr val="FFFF00"/>
                </a:solidFill>
                <a:effectLst/>
                <a:latin typeface="inherit"/>
              </a:rPr>
              <a:t> &lt;add your image path here&gt;</a:t>
            </a:r>
          </a:p>
          <a:p>
            <a:endParaRPr lang="en-IN" sz="2400" dirty="0">
              <a:solidFill>
                <a:srgbClr val="BD5B3D"/>
              </a:solidFill>
            </a:endParaRPr>
          </a:p>
        </p:txBody>
      </p:sp>
    </p:spTree>
    <p:extLst>
      <p:ext uri="{BB962C8B-B14F-4D97-AF65-F5344CB8AC3E}">
        <p14:creationId xmlns:p14="http://schemas.microsoft.com/office/powerpoint/2010/main" val="35509847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B34659D-7C69-48E0-BC4D-DB318EFC0F4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4356"/>
          <a:stretch/>
        </p:blipFill>
        <p:spPr>
          <a:xfrm>
            <a:off x="526112" y="341977"/>
            <a:ext cx="10446687" cy="5620284"/>
          </a:xfrm>
        </p:spPr>
      </p:pic>
    </p:spTree>
    <p:extLst>
      <p:ext uri="{BB962C8B-B14F-4D97-AF65-F5344CB8AC3E}">
        <p14:creationId xmlns:p14="http://schemas.microsoft.com/office/powerpoint/2010/main" val="41226256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151E9-1395-464F-8BB3-B1C863840AB6}"/>
              </a:ext>
            </a:extLst>
          </p:cNvPr>
          <p:cNvSpPr>
            <a:spLocks noGrp="1"/>
          </p:cNvSpPr>
          <p:nvPr>
            <p:ph type="title"/>
          </p:nvPr>
        </p:nvSpPr>
        <p:spPr>
          <a:xfrm>
            <a:off x="4341845" y="0"/>
            <a:ext cx="2702767" cy="1293028"/>
          </a:xfrm>
        </p:spPr>
        <p:txBody>
          <a:bodyPr/>
          <a:lstStyle/>
          <a:p>
            <a:pPr algn="ctr"/>
            <a:r>
              <a:rPr lang="en-IN" sz="4400" dirty="0">
                <a:solidFill>
                  <a:srgbClr val="CC00CC"/>
                </a:solidFill>
                <a:latin typeface="Georgia" panose="02040502050405020303" pitchFamily="18" charset="0"/>
              </a:rPr>
              <a:t>OUTPUT</a:t>
            </a:r>
            <a:endParaRPr lang="en-IN" dirty="0">
              <a:solidFill>
                <a:srgbClr val="CC00CC"/>
              </a:solidFill>
              <a:latin typeface="Georgia" panose="02040502050405020303" pitchFamily="18" charset="0"/>
            </a:endParaRPr>
          </a:p>
        </p:txBody>
      </p:sp>
      <p:pic>
        <p:nvPicPr>
          <p:cNvPr id="11" name="Picture 10">
            <a:extLst>
              <a:ext uri="{FF2B5EF4-FFF2-40B4-BE49-F238E27FC236}">
                <a16:creationId xmlns:a16="http://schemas.microsoft.com/office/drawing/2014/main" id="{B387A6E0-5671-4517-8E87-087E91994669}"/>
              </a:ext>
            </a:extLst>
          </p:cNvPr>
          <p:cNvPicPr>
            <a:picLocks noChangeAspect="1"/>
          </p:cNvPicPr>
          <p:nvPr/>
        </p:nvPicPr>
        <p:blipFill rotWithShape="1">
          <a:blip r:embed="rId3">
            <a:extLst>
              <a:ext uri="{28A0092B-C50C-407E-A947-70E740481C1C}">
                <a14:useLocalDpi xmlns:a14="http://schemas.microsoft.com/office/drawing/2010/main" val="0"/>
              </a:ext>
            </a:extLst>
          </a:blip>
          <a:srcRect b="4218"/>
          <a:stretch/>
        </p:blipFill>
        <p:spPr>
          <a:xfrm>
            <a:off x="774441" y="989045"/>
            <a:ext cx="10524930" cy="5868955"/>
          </a:xfrm>
          <a:prstGeom prst="rect">
            <a:avLst/>
          </a:prstGeom>
        </p:spPr>
      </p:pic>
    </p:spTree>
    <p:extLst>
      <p:ext uri="{BB962C8B-B14F-4D97-AF65-F5344CB8AC3E}">
        <p14:creationId xmlns:p14="http://schemas.microsoft.com/office/powerpoint/2010/main" val="2371875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63A53-1D47-4F78-96AF-8F761C0A6C33}"/>
              </a:ext>
            </a:extLst>
          </p:cNvPr>
          <p:cNvSpPr>
            <a:spLocks noGrp="1"/>
          </p:cNvSpPr>
          <p:nvPr>
            <p:ph type="title"/>
          </p:nvPr>
        </p:nvSpPr>
        <p:spPr>
          <a:xfrm>
            <a:off x="685800" y="1012948"/>
            <a:ext cx="3002622" cy="1492322"/>
          </a:xfrm>
        </p:spPr>
        <p:txBody>
          <a:bodyPr>
            <a:normAutofit/>
          </a:bodyPr>
          <a:lstStyle/>
          <a:p>
            <a:r>
              <a:rPr lang="en-IN" dirty="0">
                <a:solidFill>
                  <a:srgbClr val="FF0000"/>
                </a:solidFill>
                <a:latin typeface="Georgia" panose="02040502050405020303" pitchFamily="18" charset="0"/>
              </a:rPr>
              <a:t>abstract</a:t>
            </a:r>
          </a:p>
        </p:txBody>
      </p:sp>
      <p:sp>
        <p:nvSpPr>
          <p:cNvPr id="3" name="Content Placeholder 2">
            <a:extLst>
              <a:ext uri="{FF2B5EF4-FFF2-40B4-BE49-F238E27FC236}">
                <a16:creationId xmlns:a16="http://schemas.microsoft.com/office/drawing/2014/main" id="{87855AD8-9677-44FC-BB1B-DC7877EB023B}"/>
              </a:ext>
            </a:extLst>
          </p:cNvPr>
          <p:cNvSpPr>
            <a:spLocks noGrp="1"/>
          </p:cNvSpPr>
          <p:nvPr>
            <p:ph idx="1"/>
          </p:nvPr>
        </p:nvSpPr>
        <p:spPr>
          <a:xfrm>
            <a:off x="685800" y="2505270"/>
            <a:ext cx="10820400" cy="4024125"/>
          </a:xfrm>
        </p:spPr>
        <p:txBody>
          <a:bodyPr>
            <a:normAutofit/>
          </a:bodyPr>
          <a:lstStyle/>
          <a:p>
            <a:pPr marL="0" indent="0" algn="just">
              <a:buNone/>
            </a:pPr>
            <a:r>
              <a:rPr lang="en-US" sz="2400" dirty="0">
                <a:solidFill>
                  <a:schemeClr val="accent1">
                    <a:lumMod val="60000"/>
                    <a:lumOff val="40000"/>
                  </a:schemeClr>
                </a:solidFill>
                <a:latin typeface="Georgia" panose="02040502050405020303" pitchFamily="18" charset="0"/>
              </a:rPr>
              <a:t>We are going to build a python project through which we can automatically get the name of the color by clicking on them. So for this, we will have a data file that contains the color name and its values. we will calculate the distance from each color and find the shortest one. </a:t>
            </a:r>
            <a:endParaRPr lang="en-IN" sz="2400" dirty="0">
              <a:solidFill>
                <a:schemeClr val="accent1">
                  <a:lumMod val="60000"/>
                  <a:lumOff val="40000"/>
                </a:schemeClr>
              </a:solidFill>
              <a:latin typeface="Georgia" panose="02040502050405020303" pitchFamily="18" charset="0"/>
            </a:endParaRPr>
          </a:p>
        </p:txBody>
      </p:sp>
    </p:spTree>
    <p:extLst>
      <p:ext uri="{BB962C8B-B14F-4D97-AF65-F5344CB8AC3E}">
        <p14:creationId xmlns:p14="http://schemas.microsoft.com/office/powerpoint/2010/main" val="19161334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DD31E762-2CEC-4F0F-9D06-13BE385E1155}"/>
              </a:ext>
            </a:extLst>
          </p:cNvPr>
          <p:cNvPicPr>
            <a:picLocks noChangeAspect="1"/>
          </p:cNvPicPr>
          <p:nvPr/>
        </p:nvPicPr>
        <p:blipFill rotWithShape="1">
          <a:blip r:embed="rId2">
            <a:extLst>
              <a:ext uri="{28A0092B-C50C-407E-A947-70E740481C1C}">
                <a14:useLocalDpi xmlns:a14="http://schemas.microsoft.com/office/drawing/2010/main" val="0"/>
              </a:ext>
            </a:extLst>
          </a:blip>
          <a:srcRect b="4082"/>
          <a:stretch/>
        </p:blipFill>
        <p:spPr>
          <a:xfrm>
            <a:off x="0" y="139959"/>
            <a:ext cx="12192000" cy="6578082"/>
          </a:xfrm>
          <a:prstGeom prst="rect">
            <a:avLst/>
          </a:prstGeom>
        </p:spPr>
      </p:pic>
    </p:spTree>
    <p:extLst>
      <p:ext uri="{BB962C8B-B14F-4D97-AF65-F5344CB8AC3E}">
        <p14:creationId xmlns:p14="http://schemas.microsoft.com/office/powerpoint/2010/main" val="12877743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DEE39-67A2-40DD-BAE9-305B39B4FEFF}"/>
              </a:ext>
            </a:extLst>
          </p:cNvPr>
          <p:cNvSpPr>
            <a:spLocks noGrp="1"/>
          </p:cNvSpPr>
          <p:nvPr>
            <p:ph type="title"/>
          </p:nvPr>
        </p:nvSpPr>
        <p:spPr>
          <a:xfrm>
            <a:off x="842866" y="1134797"/>
            <a:ext cx="8610600" cy="1293028"/>
          </a:xfrm>
        </p:spPr>
        <p:txBody>
          <a:bodyPr/>
          <a:lstStyle/>
          <a:p>
            <a:pPr algn="l"/>
            <a:r>
              <a:rPr lang="en-IN" dirty="0">
                <a:solidFill>
                  <a:srgbClr val="E4514A"/>
                </a:solidFill>
                <a:latin typeface="Georgia" panose="02040502050405020303" pitchFamily="18" charset="0"/>
              </a:rPr>
              <a:t>CONCLUSION</a:t>
            </a:r>
          </a:p>
        </p:txBody>
      </p:sp>
      <p:sp>
        <p:nvSpPr>
          <p:cNvPr id="3" name="Content Placeholder 2">
            <a:extLst>
              <a:ext uri="{FF2B5EF4-FFF2-40B4-BE49-F238E27FC236}">
                <a16:creationId xmlns:a16="http://schemas.microsoft.com/office/drawing/2014/main" id="{9D7AB2C3-F563-4CAB-AFA8-441E16F6535C}"/>
              </a:ext>
            </a:extLst>
          </p:cNvPr>
          <p:cNvSpPr>
            <a:spLocks noGrp="1"/>
          </p:cNvSpPr>
          <p:nvPr>
            <p:ph idx="1"/>
          </p:nvPr>
        </p:nvSpPr>
        <p:spPr/>
        <p:txBody>
          <a:bodyPr>
            <a:normAutofit/>
          </a:bodyPr>
          <a:lstStyle/>
          <a:p>
            <a:pPr algn="just"/>
            <a:r>
              <a:rPr lang="en-US" sz="2400" b="0" i="0" dirty="0">
                <a:solidFill>
                  <a:schemeClr val="accent1">
                    <a:lumMod val="40000"/>
                    <a:lumOff val="60000"/>
                  </a:schemeClr>
                </a:solidFill>
                <a:effectLst/>
                <a:latin typeface="Georgia" panose="02040502050405020303" pitchFamily="18" charset="0"/>
              </a:rPr>
              <a:t>In this Python project , we learned about colors and how we can extract color RGB values and the color name of a pixel. We learned how to handle events like double-clicking on the window and saw how to read CSV files with pandas and perform operations on data. </a:t>
            </a:r>
          </a:p>
          <a:p>
            <a:pPr algn="just"/>
            <a:r>
              <a:rPr lang="en-US" sz="2400" b="0" i="0" dirty="0">
                <a:solidFill>
                  <a:schemeClr val="accent1">
                    <a:lumMod val="40000"/>
                    <a:lumOff val="60000"/>
                  </a:schemeClr>
                </a:solidFill>
                <a:effectLst/>
                <a:latin typeface="Georgia" panose="02040502050405020303" pitchFamily="18" charset="0"/>
              </a:rPr>
              <a:t>This is used in numerous image editing and drawing apps.</a:t>
            </a:r>
            <a:endParaRPr lang="en-IN" sz="2400" dirty="0">
              <a:solidFill>
                <a:schemeClr val="accent1">
                  <a:lumMod val="40000"/>
                  <a:lumOff val="60000"/>
                </a:schemeClr>
              </a:solidFill>
            </a:endParaRPr>
          </a:p>
        </p:txBody>
      </p:sp>
    </p:spTree>
    <p:extLst>
      <p:ext uri="{BB962C8B-B14F-4D97-AF65-F5344CB8AC3E}">
        <p14:creationId xmlns:p14="http://schemas.microsoft.com/office/powerpoint/2010/main" val="2428907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364BB-6621-48CF-84A2-16DB99DB37E2}"/>
              </a:ext>
            </a:extLst>
          </p:cNvPr>
          <p:cNvSpPr>
            <a:spLocks noGrp="1"/>
          </p:cNvSpPr>
          <p:nvPr>
            <p:ph type="title"/>
          </p:nvPr>
        </p:nvSpPr>
        <p:spPr>
          <a:xfrm>
            <a:off x="301689" y="1286888"/>
            <a:ext cx="8610600" cy="1293028"/>
          </a:xfrm>
        </p:spPr>
        <p:txBody>
          <a:bodyPr/>
          <a:lstStyle/>
          <a:p>
            <a:r>
              <a:rPr lang="en-IN" b="0" i="0" dirty="0">
                <a:solidFill>
                  <a:schemeClr val="accent2">
                    <a:lumMod val="75000"/>
                  </a:schemeClr>
                </a:solidFill>
                <a:effectLst/>
                <a:latin typeface="Georgia" panose="02040502050405020303" pitchFamily="18" charset="0"/>
              </a:rPr>
              <a:t>What is Colour Detection?</a:t>
            </a:r>
            <a:br>
              <a:rPr lang="en-IN" b="0" i="0" dirty="0">
                <a:solidFill>
                  <a:srgbClr val="444444"/>
                </a:solidFill>
                <a:effectLst/>
                <a:latin typeface="Georgia" panose="02040502050405020303" pitchFamily="18" charset="0"/>
              </a:rPr>
            </a:br>
            <a:endParaRPr lang="en-IN" dirty="0"/>
          </a:p>
        </p:txBody>
      </p:sp>
      <p:sp>
        <p:nvSpPr>
          <p:cNvPr id="3" name="Content Placeholder 2">
            <a:extLst>
              <a:ext uri="{FF2B5EF4-FFF2-40B4-BE49-F238E27FC236}">
                <a16:creationId xmlns:a16="http://schemas.microsoft.com/office/drawing/2014/main" id="{7E9D7019-CD5F-455D-A5BA-E122EF0ED8B6}"/>
              </a:ext>
            </a:extLst>
          </p:cNvPr>
          <p:cNvSpPr>
            <a:spLocks noGrp="1"/>
          </p:cNvSpPr>
          <p:nvPr>
            <p:ph idx="1"/>
          </p:nvPr>
        </p:nvSpPr>
        <p:spPr/>
        <p:txBody>
          <a:bodyPr>
            <a:normAutofit/>
          </a:bodyPr>
          <a:lstStyle/>
          <a:p>
            <a:pPr algn="just"/>
            <a:r>
              <a:rPr lang="en-US" sz="2400" b="0" i="0" dirty="0">
                <a:solidFill>
                  <a:schemeClr val="accent2">
                    <a:lumMod val="60000"/>
                    <a:lumOff val="40000"/>
                  </a:schemeClr>
                </a:solidFill>
                <a:effectLst/>
                <a:latin typeface="Georgia" panose="02040502050405020303" pitchFamily="18" charset="0"/>
              </a:rPr>
              <a:t>Colour detection is the process of detecting the name of any color.</a:t>
            </a:r>
          </a:p>
          <a:p>
            <a:pPr algn="just"/>
            <a:r>
              <a:rPr lang="en-US" sz="2400" dirty="0">
                <a:solidFill>
                  <a:schemeClr val="accent2">
                    <a:lumMod val="60000"/>
                    <a:lumOff val="40000"/>
                  </a:schemeClr>
                </a:solidFill>
                <a:latin typeface="Georgia" panose="02040502050405020303" pitchFamily="18" charset="0"/>
              </a:rPr>
              <a:t>F</a:t>
            </a:r>
            <a:r>
              <a:rPr lang="en-US" sz="2400" b="0" i="0" dirty="0">
                <a:solidFill>
                  <a:schemeClr val="accent2">
                    <a:lumMod val="60000"/>
                    <a:lumOff val="40000"/>
                  </a:schemeClr>
                </a:solidFill>
                <a:effectLst/>
                <a:latin typeface="Georgia" panose="02040502050405020303" pitchFamily="18" charset="0"/>
              </a:rPr>
              <a:t>or humans this is an extremely easy task but for computers, it is not straightforward. </a:t>
            </a:r>
          </a:p>
          <a:p>
            <a:pPr algn="just"/>
            <a:r>
              <a:rPr lang="en-US" sz="2400" b="0" i="0" dirty="0">
                <a:solidFill>
                  <a:schemeClr val="accent2">
                    <a:lumMod val="60000"/>
                    <a:lumOff val="40000"/>
                  </a:schemeClr>
                </a:solidFill>
                <a:effectLst/>
                <a:latin typeface="Georgia" panose="02040502050405020303" pitchFamily="18" charset="0"/>
              </a:rPr>
              <a:t>Human eyes and brains work together to translate light into color. Light receptors that are present in our eyes transmit the signal to the brain. </a:t>
            </a:r>
          </a:p>
          <a:p>
            <a:pPr algn="just"/>
            <a:r>
              <a:rPr lang="en-US" sz="2400" b="0" i="0" dirty="0">
                <a:solidFill>
                  <a:schemeClr val="accent2">
                    <a:lumMod val="60000"/>
                    <a:lumOff val="40000"/>
                  </a:schemeClr>
                </a:solidFill>
                <a:effectLst/>
                <a:latin typeface="Georgia" panose="02040502050405020303" pitchFamily="18" charset="0"/>
              </a:rPr>
              <a:t>Our brain then recognizes the color. Since childhood, we have mapped certain lights with their color names. We will be using the somewhat same strategy to detect color names.</a:t>
            </a:r>
            <a:endParaRPr lang="en-IN" sz="2400" dirty="0">
              <a:solidFill>
                <a:schemeClr val="accent2">
                  <a:lumMod val="60000"/>
                  <a:lumOff val="40000"/>
                </a:schemeClr>
              </a:solidFill>
            </a:endParaRPr>
          </a:p>
        </p:txBody>
      </p:sp>
    </p:spTree>
    <p:extLst>
      <p:ext uri="{BB962C8B-B14F-4D97-AF65-F5344CB8AC3E}">
        <p14:creationId xmlns:p14="http://schemas.microsoft.com/office/powerpoint/2010/main" val="1070206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15561"/>
            <a:ext cx="8610600" cy="1293028"/>
          </a:xfrm>
        </p:spPr>
        <p:txBody>
          <a:bodyPr/>
          <a:lstStyle/>
          <a:p>
            <a:pPr algn="l"/>
            <a:r>
              <a:rPr lang="en-US" dirty="0">
                <a:solidFill>
                  <a:srgbClr val="FF9999"/>
                </a:solidFill>
                <a:latin typeface="Georgia" pitchFamily="18" charset="0"/>
              </a:rPr>
              <a:t>LITERATURE SURVEY</a:t>
            </a:r>
            <a:endParaRPr lang="en-IN" dirty="0">
              <a:solidFill>
                <a:srgbClr val="FF9999"/>
              </a:solidFill>
              <a:latin typeface="Georgia" pitchFamily="18" charset="0"/>
            </a:endParaRPr>
          </a:p>
        </p:txBody>
      </p:sp>
      <p:graphicFrame>
        <p:nvGraphicFramePr>
          <p:cNvPr id="4" name="Table 4">
            <a:extLst>
              <a:ext uri="{FF2B5EF4-FFF2-40B4-BE49-F238E27FC236}">
                <a16:creationId xmlns:a16="http://schemas.microsoft.com/office/drawing/2014/main" id="{922C76F1-F538-E3B1-073D-0C530D50DAEB}"/>
              </a:ext>
            </a:extLst>
          </p:cNvPr>
          <p:cNvGraphicFramePr>
            <a:graphicFrameLocks noGrp="1"/>
          </p:cNvGraphicFramePr>
          <p:nvPr>
            <p:ph idx="1"/>
            <p:extLst>
              <p:ext uri="{D42A27DB-BD31-4B8C-83A1-F6EECF244321}">
                <p14:modId xmlns:p14="http://schemas.microsoft.com/office/powerpoint/2010/main" val="239678591"/>
              </p:ext>
            </p:extLst>
          </p:nvPr>
        </p:nvGraphicFramePr>
        <p:xfrm>
          <a:off x="685800" y="2189480"/>
          <a:ext cx="10820400" cy="2748280"/>
        </p:xfrm>
        <a:graphic>
          <a:graphicData uri="http://schemas.openxmlformats.org/drawingml/2006/table">
            <a:tbl>
              <a:tblPr firstRow="1" bandRow="1">
                <a:tableStyleId>{5C22544A-7EE6-4342-B048-85BDC9FD1C3A}</a:tableStyleId>
              </a:tblPr>
              <a:tblGrid>
                <a:gridCol w="2164080">
                  <a:extLst>
                    <a:ext uri="{9D8B030D-6E8A-4147-A177-3AD203B41FA5}">
                      <a16:colId xmlns:a16="http://schemas.microsoft.com/office/drawing/2014/main" val="2156761611"/>
                    </a:ext>
                  </a:extLst>
                </a:gridCol>
                <a:gridCol w="2164080">
                  <a:extLst>
                    <a:ext uri="{9D8B030D-6E8A-4147-A177-3AD203B41FA5}">
                      <a16:colId xmlns:a16="http://schemas.microsoft.com/office/drawing/2014/main" val="250411636"/>
                    </a:ext>
                  </a:extLst>
                </a:gridCol>
                <a:gridCol w="2164080">
                  <a:extLst>
                    <a:ext uri="{9D8B030D-6E8A-4147-A177-3AD203B41FA5}">
                      <a16:colId xmlns:a16="http://schemas.microsoft.com/office/drawing/2014/main" val="285569489"/>
                    </a:ext>
                  </a:extLst>
                </a:gridCol>
                <a:gridCol w="2164080">
                  <a:extLst>
                    <a:ext uri="{9D8B030D-6E8A-4147-A177-3AD203B41FA5}">
                      <a16:colId xmlns:a16="http://schemas.microsoft.com/office/drawing/2014/main" val="3708390929"/>
                    </a:ext>
                  </a:extLst>
                </a:gridCol>
                <a:gridCol w="2164080">
                  <a:extLst>
                    <a:ext uri="{9D8B030D-6E8A-4147-A177-3AD203B41FA5}">
                      <a16:colId xmlns:a16="http://schemas.microsoft.com/office/drawing/2014/main" val="1332551013"/>
                    </a:ext>
                  </a:extLst>
                </a:gridCol>
              </a:tblGrid>
              <a:tr h="370840">
                <a:tc>
                  <a:txBody>
                    <a:bodyPr/>
                    <a:lstStyle/>
                    <a:p>
                      <a:pPr algn="ctr"/>
                      <a:r>
                        <a:rPr lang="en-IN" b="1" dirty="0">
                          <a:latin typeface="Georgia" panose="02040502050405020303" pitchFamily="18" charset="0"/>
                          <a:cs typeface="Times New Roman" pitchFamily="18" charset="0"/>
                        </a:rPr>
                        <a:t>Year of publishing</a:t>
                      </a:r>
                    </a:p>
                  </a:txBody>
                  <a:tcPr/>
                </a:tc>
                <a:tc>
                  <a:txBody>
                    <a:bodyPr/>
                    <a:lstStyle/>
                    <a:p>
                      <a:pPr algn="ctr"/>
                      <a:r>
                        <a:rPr lang="en-IN" b="1" dirty="0">
                          <a:latin typeface="Georgia" panose="02040502050405020303" pitchFamily="18" charset="0"/>
                          <a:cs typeface="Times New Roman" pitchFamily="18" charset="0"/>
                        </a:rPr>
                        <a:t>Author name    </a:t>
                      </a:r>
                    </a:p>
                  </a:txBody>
                  <a:tcPr/>
                </a:tc>
                <a:tc>
                  <a:txBody>
                    <a:bodyPr/>
                    <a:lstStyle/>
                    <a:p>
                      <a:pPr algn="ctr"/>
                      <a:r>
                        <a:rPr lang="en-IN" b="1" dirty="0">
                          <a:latin typeface="Georgia" panose="02040502050405020303" pitchFamily="18" charset="0"/>
                          <a:cs typeface="Times New Roman" pitchFamily="18" charset="0"/>
                        </a:rPr>
                        <a:t>Title of the</a:t>
                      </a:r>
                      <a:r>
                        <a:rPr lang="en-IN" b="1" baseline="0" dirty="0">
                          <a:latin typeface="Georgia" panose="02040502050405020303" pitchFamily="18" charset="0"/>
                          <a:cs typeface="Times New Roman" pitchFamily="18" charset="0"/>
                        </a:rPr>
                        <a:t> </a:t>
                      </a:r>
                      <a:r>
                        <a:rPr lang="en-IN" b="1" dirty="0">
                          <a:latin typeface="Georgia" panose="02040502050405020303" pitchFamily="18" charset="0"/>
                          <a:cs typeface="Times New Roman" pitchFamily="18" charset="0"/>
                        </a:rPr>
                        <a:t>paper</a:t>
                      </a:r>
                    </a:p>
                  </a:txBody>
                  <a:tcPr/>
                </a:tc>
                <a:tc>
                  <a:txBody>
                    <a:bodyPr/>
                    <a:lstStyle/>
                    <a:p>
                      <a:pPr algn="ctr"/>
                      <a:r>
                        <a:rPr lang="en-IN" b="1" dirty="0">
                          <a:latin typeface="Georgia" panose="02040502050405020303" pitchFamily="18" charset="0"/>
                          <a:cs typeface="Times New Roman" pitchFamily="18" charset="0"/>
                        </a:rPr>
                        <a:t>Merits</a:t>
                      </a:r>
                    </a:p>
                  </a:txBody>
                  <a:tcPr/>
                </a:tc>
                <a:tc>
                  <a:txBody>
                    <a:bodyPr/>
                    <a:lstStyle/>
                    <a:p>
                      <a:pPr algn="ctr"/>
                      <a:r>
                        <a:rPr lang="en-IN" b="1" dirty="0">
                          <a:latin typeface="Georgia" panose="02040502050405020303" pitchFamily="18" charset="0"/>
                          <a:cs typeface="Times New Roman" pitchFamily="18" charset="0"/>
                        </a:rPr>
                        <a:t>Demerits</a:t>
                      </a:r>
                    </a:p>
                  </a:txBody>
                  <a:tcPr/>
                </a:tc>
                <a:extLst>
                  <a:ext uri="{0D108BD9-81ED-4DB2-BD59-A6C34878D82A}">
                    <a16:rowId xmlns:a16="http://schemas.microsoft.com/office/drawing/2014/main" val="1067782320"/>
                  </a:ext>
                </a:extLst>
              </a:tr>
              <a:tr h="370840">
                <a:tc>
                  <a:txBody>
                    <a:bodyPr/>
                    <a:lstStyle/>
                    <a:p>
                      <a:r>
                        <a:rPr lang="en-IN" sz="1800" b="0" i="0" u="none" kern="1200" dirty="0">
                          <a:solidFill>
                            <a:schemeClr val="dk1"/>
                          </a:solidFill>
                          <a:effectLst/>
                          <a:latin typeface="Georgia" panose="02040502050405020303" pitchFamily="18" charset="0"/>
                          <a:ea typeface="+mn-ea"/>
                          <a:cs typeface="+mn-cs"/>
                        </a:rPr>
                        <a:t>2017</a:t>
                      </a:r>
                      <a:endParaRPr lang="en-IN" b="0" u="none" dirty="0">
                        <a:latin typeface="Georgia" panose="02040502050405020303" pitchFamily="18" charset="0"/>
                        <a:cs typeface="Times New Roman" pitchFamily="18" charset="0"/>
                      </a:endParaRPr>
                    </a:p>
                  </a:txBody>
                  <a:tcPr/>
                </a:tc>
                <a:tc>
                  <a:txBody>
                    <a:bodyPr/>
                    <a:lstStyle/>
                    <a:p>
                      <a:r>
                        <a:rPr lang="en-IN" sz="1800" b="0" i="0" u="none" kern="1200" dirty="0">
                          <a:solidFill>
                            <a:schemeClr val="dk1"/>
                          </a:solidFill>
                          <a:effectLst/>
                          <a:latin typeface="Georgia" panose="02040502050405020303" pitchFamily="18" charset="0"/>
                          <a:ea typeface="+mn-ea"/>
                          <a:cs typeface="+mn-cs"/>
                        </a:rPr>
                        <a:t>Dong-Won Jang &amp; </a:t>
                      </a:r>
                      <a:br>
                        <a:rPr lang="en-IN" b="0" u="none" dirty="0">
                          <a:latin typeface="Georgia" panose="02040502050405020303" pitchFamily="18" charset="0"/>
                        </a:rPr>
                      </a:br>
                      <a:r>
                        <a:rPr lang="en-IN" sz="1800" b="0" i="0" u="none" kern="1200" dirty="0">
                          <a:solidFill>
                            <a:schemeClr val="dk1"/>
                          </a:solidFill>
                          <a:effectLst/>
                          <a:latin typeface="Georgia" panose="02040502050405020303" pitchFamily="18" charset="0"/>
                          <a:ea typeface="+mn-ea"/>
                          <a:cs typeface="+mn-cs"/>
                        </a:rPr>
                        <a:t>Rae-Hong Park</a:t>
                      </a:r>
                      <a:endParaRPr lang="en-IN" b="0" u="none" dirty="0">
                        <a:latin typeface="Georgia" panose="02040502050405020303" pitchFamily="18" charset="0"/>
                        <a:cs typeface="Times New Roman" pitchFamily="18" charset="0"/>
                      </a:endParaRPr>
                    </a:p>
                  </a:txBody>
                  <a:tcPr/>
                </a:tc>
                <a:tc>
                  <a:txBody>
                    <a:bodyPr/>
                    <a:lstStyle/>
                    <a:p>
                      <a:r>
                        <a:rPr lang="en-US" sz="1800" b="0" i="0" kern="1200" dirty="0">
                          <a:solidFill>
                            <a:schemeClr val="dk1"/>
                          </a:solidFill>
                          <a:effectLst/>
                          <a:latin typeface="Georgia" panose="02040502050405020303" pitchFamily="18" charset="0"/>
                          <a:ea typeface="+mn-ea"/>
                          <a:cs typeface="+mn-cs"/>
                        </a:rPr>
                        <a:t>Color Fringe Correction by the Color Difference Prediction Using the Logistic Function</a:t>
                      </a:r>
                    </a:p>
                  </a:txBody>
                  <a:tcPr/>
                </a:tc>
                <a:tc>
                  <a:txBody>
                    <a:bodyPr/>
                    <a:lstStyle/>
                    <a:p>
                      <a:r>
                        <a:rPr lang="en-US" b="0" dirty="0">
                          <a:latin typeface="Georgia" panose="02040502050405020303" pitchFamily="18" charset="0"/>
                          <a:cs typeface="Times New Roman" pitchFamily="18" charset="0"/>
                        </a:rPr>
                        <a:t>The proposed approach is  highly helpful in restoring the </a:t>
                      </a:r>
                      <a:r>
                        <a:rPr lang="en-US" sz="1800" b="0" i="0" kern="1200" dirty="0">
                          <a:solidFill>
                            <a:schemeClr val="dk1"/>
                          </a:solidFill>
                          <a:effectLst/>
                          <a:latin typeface="Georgia" panose="02040502050405020303" pitchFamily="18" charset="0"/>
                          <a:ea typeface="+mn-ea"/>
                          <a:cs typeface="+mn-cs"/>
                        </a:rPr>
                        <a:t>original object color in the </a:t>
                      </a:r>
                      <a:r>
                        <a:rPr lang="en-IN" sz="1800" b="0" i="0" kern="1200" dirty="0">
                          <a:solidFill>
                            <a:schemeClr val="dk1"/>
                          </a:solidFill>
                          <a:effectLst/>
                          <a:latin typeface="Georgia" panose="02040502050405020303" pitchFamily="18" charset="0"/>
                          <a:ea typeface="+mn-ea"/>
                          <a:cs typeface="+mn-cs"/>
                        </a:rPr>
                        <a:t>degraded edge</a:t>
                      </a:r>
                      <a:r>
                        <a:rPr lang="en-US" sz="1800" b="0" i="0" kern="1200" dirty="0">
                          <a:solidFill>
                            <a:schemeClr val="dk1"/>
                          </a:solidFill>
                          <a:effectLst/>
                          <a:latin typeface="Georgia" panose="02040502050405020303" pitchFamily="18" charset="0"/>
                          <a:ea typeface="+mn-ea"/>
                          <a:cs typeface="+mn-cs"/>
                        </a:rPr>
                        <a:t>.</a:t>
                      </a:r>
                      <a:endParaRPr lang="en-IN" b="0" dirty="0">
                        <a:latin typeface="Georgia" panose="02040502050405020303" pitchFamily="18" charset="0"/>
                        <a:cs typeface="Times New Roman" pitchFamily="18" charset="0"/>
                      </a:endParaRPr>
                    </a:p>
                  </a:txBody>
                  <a:tcPr/>
                </a:tc>
                <a:tc>
                  <a:txBody>
                    <a:bodyPr/>
                    <a:lstStyle/>
                    <a:p>
                      <a:r>
                        <a:rPr lang="en-US" sz="1800" b="0" i="0" kern="1200" dirty="0">
                          <a:solidFill>
                            <a:schemeClr val="dk1"/>
                          </a:solidFill>
                          <a:effectLst/>
                          <a:latin typeface="Georgia" panose="02040502050405020303" pitchFamily="18" charset="0"/>
                          <a:ea typeface="+mn-ea"/>
                          <a:cs typeface="+mn-cs"/>
                        </a:rPr>
                        <a:t>Not efficient for region-based color difference prediction.</a:t>
                      </a:r>
                      <a:endParaRPr lang="en-IN" b="0" dirty="0">
                        <a:latin typeface="Georgia" panose="02040502050405020303" pitchFamily="18" charset="0"/>
                        <a:cs typeface="Times New Roman" pitchFamily="18" charset="0"/>
                      </a:endParaRPr>
                    </a:p>
                  </a:txBody>
                  <a:tcPr/>
                </a:tc>
                <a:extLst>
                  <a:ext uri="{0D108BD9-81ED-4DB2-BD59-A6C34878D82A}">
                    <a16:rowId xmlns:a16="http://schemas.microsoft.com/office/drawing/2014/main" val="3382862684"/>
                  </a:ext>
                </a:extLst>
              </a:tr>
              <a:tr h="370840">
                <a:tc>
                  <a:txBody>
                    <a:bodyPr/>
                    <a:lstStyle/>
                    <a:p>
                      <a:r>
                        <a:rPr lang="en-IN" b="0">
                          <a:latin typeface="Georgia" panose="02040502050405020303" pitchFamily="18" charset="0"/>
                          <a:cs typeface="Times New Roman" pitchFamily="18" charset="0"/>
                        </a:rPr>
                        <a:t>LINK</a:t>
                      </a:r>
                    </a:p>
                  </a:txBody>
                  <a:tcPr>
                    <a:lnL w="12700" cap="flat" cmpd="sng" algn="ctr">
                      <a:solidFill>
                        <a:schemeClr val="tx1"/>
                      </a:solidFill>
                      <a:prstDash val="solid"/>
                      <a:round/>
                      <a:headEnd type="none" w="med" len="med"/>
                      <a:tailEnd type="none" w="med" len="med"/>
                    </a:lnL>
                  </a:tcPr>
                </a:tc>
                <a:tc gridSpan="4">
                  <a:txBody>
                    <a:bodyPr/>
                    <a:lstStyle/>
                    <a:p>
                      <a:r>
                        <a:rPr lang="en-IN" b="0" dirty="0">
                          <a:latin typeface="Georgia" panose="02040502050405020303" pitchFamily="18" charset="0"/>
                          <a:cs typeface="Times New Roman" pitchFamily="18" charset="0"/>
                        </a:rPr>
                        <a:t>https://ieeexplore.ieee.org/document/7886336</a:t>
                      </a:r>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3038540441"/>
                  </a:ext>
                </a:extLst>
              </a:tr>
            </a:tbl>
          </a:graphicData>
        </a:graphic>
      </p:graphicFrame>
    </p:spTree>
    <p:extLst>
      <p:ext uri="{BB962C8B-B14F-4D97-AF65-F5344CB8AC3E}">
        <p14:creationId xmlns:p14="http://schemas.microsoft.com/office/powerpoint/2010/main" val="1951406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994AD9B6-E04D-B1C1-CEE9-33677323B9AD}"/>
              </a:ext>
            </a:extLst>
          </p:cNvPr>
          <p:cNvGraphicFramePr>
            <a:graphicFrameLocks noGrp="1"/>
          </p:cNvGraphicFramePr>
          <p:nvPr>
            <p:ph idx="1"/>
            <p:extLst>
              <p:ext uri="{D42A27DB-BD31-4B8C-83A1-F6EECF244321}">
                <p14:modId xmlns:p14="http://schemas.microsoft.com/office/powerpoint/2010/main" val="443855597"/>
              </p:ext>
            </p:extLst>
          </p:nvPr>
        </p:nvGraphicFramePr>
        <p:xfrm>
          <a:off x="685800" y="1648305"/>
          <a:ext cx="10820400" cy="3571240"/>
        </p:xfrm>
        <a:graphic>
          <a:graphicData uri="http://schemas.openxmlformats.org/drawingml/2006/table">
            <a:tbl>
              <a:tblPr firstRow="1" bandRow="1">
                <a:tableStyleId>{21E4AEA4-8DFA-4A89-87EB-49C32662AFE0}</a:tableStyleId>
              </a:tblPr>
              <a:tblGrid>
                <a:gridCol w="2164080">
                  <a:extLst>
                    <a:ext uri="{9D8B030D-6E8A-4147-A177-3AD203B41FA5}">
                      <a16:colId xmlns:a16="http://schemas.microsoft.com/office/drawing/2014/main" val="2156761611"/>
                    </a:ext>
                  </a:extLst>
                </a:gridCol>
                <a:gridCol w="2164080">
                  <a:extLst>
                    <a:ext uri="{9D8B030D-6E8A-4147-A177-3AD203B41FA5}">
                      <a16:colId xmlns:a16="http://schemas.microsoft.com/office/drawing/2014/main" val="250411636"/>
                    </a:ext>
                  </a:extLst>
                </a:gridCol>
                <a:gridCol w="2164080">
                  <a:extLst>
                    <a:ext uri="{9D8B030D-6E8A-4147-A177-3AD203B41FA5}">
                      <a16:colId xmlns:a16="http://schemas.microsoft.com/office/drawing/2014/main" val="285569489"/>
                    </a:ext>
                  </a:extLst>
                </a:gridCol>
                <a:gridCol w="2164080">
                  <a:extLst>
                    <a:ext uri="{9D8B030D-6E8A-4147-A177-3AD203B41FA5}">
                      <a16:colId xmlns:a16="http://schemas.microsoft.com/office/drawing/2014/main" val="3708390929"/>
                    </a:ext>
                  </a:extLst>
                </a:gridCol>
                <a:gridCol w="2164080">
                  <a:extLst>
                    <a:ext uri="{9D8B030D-6E8A-4147-A177-3AD203B41FA5}">
                      <a16:colId xmlns:a16="http://schemas.microsoft.com/office/drawing/2014/main" val="1332551013"/>
                    </a:ext>
                  </a:extLst>
                </a:gridCol>
              </a:tblGrid>
              <a:tr h="370840">
                <a:tc>
                  <a:txBody>
                    <a:bodyPr/>
                    <a:lstStyle/>
                    <a:p>
                      <a:pPr algn="ctr"/>
                      <a:r>
                        <a:rPr lang="en-IN" b="1" dirty="0">
                          <a:latin typeface="Georgia" panose="02040502050405020303" pitchFamily="18" charset="0"/>
                        </a:rPr>
                        <a:t>Year of publishing</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Author name    </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Title of the</a:t>
                      </a:r>
                      <a:r>
                        <a:rPr lang="en-IN" b="1" baseline="0" dirty="0">
                          <a:latin typeface="Georgia" panose="02040502050405020303" pitchFamily="18" charset="0"/>
                        </a:rPr>
                        <a:t> </a:t>
                      </a:r>
                      <a:r>
                        <a:rPr lang="en-IN" b="1" dirty="0">
                          <a:latin typeface="Georgia" panose="02040502050405020303" pitchFamily="18" charset="0"/>
                        </a:rPr>
                        <a:t>paper</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Merits</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Demerits</a:t>
                      </a:r>
                      <a:endParaRPr lang="en-IN" b="1" dirty="0">
                        <a:latin typeface="Georgia" panose="02040502050405020303" pitchFamily="18" charset="0"/>
                        <a:cs typeface="Times New Roman" pitchFamily="18" charset="0"/>
                      </a:endParaRPr>
                    </a:p>
                  </a:txBody>
                  <a:tcPr/>
                </a:tc>
                <a:extLst>
                  <a:ext uri="{0D108BD9-81ED-4DB2-BD59-A6C34878D82A}">
                    <a16:rowId xmlns:a16="http://schemas.microsoft.com/office/drawing/2014/main" val="1067782320"/>
                  </a:ext>
                </a:extLst>
              </a:tr>
              <a:tr h="370840">
                <a:tc>
                  <a:txBody>
                    <a:bodyPr/>
                    <a:lstStyle/>
                    <a:p>
                      <a:r>
                        <a:rPr lang="en-IN" sz="1800" b="0" i="0" kern="1200" dirty="0">
                          <a:solidFill>
                            <a:schemeClr val="dk1"/>
                          </a:solidFill>
                          <a:effectLst/>
                          <a:latin typeface="Georgia" panose="02040502050405020303" pitchFamily="18" charset="0"/>
                          <a:ea typeface="+mn-ea"/>
                          <a:cs typeface="+mn-cs"/>
                        </a:rPr>
                        <a:t>2018</a:t>
                      </a:r>
                      <a:endParaRPr lang="en-IN" b="0" u="none" dirty="0">
                        <a:latin typeface="Georgia" panose="02040502050405020303" pitchFamily="18" charset="0"/>
                        <a:cs typeface="Times New Roman" pitchFamily="18" charset="0"/>
                      </a:endParaRPr>
                    </a:p>
                  </a:txBody>
                  <a:tcPr/>
                </a:tc>
                <a:tc>
                  <a:txBody>
                    <a:bodyPr/>
                    <a:lstStyle/>
                    <a:p>
                      <a:r>
                        <a:rPr lang="en-IN" sz="1800" b="0" u="none" strike="noStrike" kern="1200" dirty="0">
                          <a:solidFill>
                            <a:schemeClr val="dk1"/>
                          </a:solidFill>
                          <a:effectLst/>
                          <a:latin typeface="Georgia" panose="02040502050405020303" pitchFamily="18" charset="0"/>
                          <a:ea typeface="+mn-ea"/>
                          <a:cs typeface="+mn-cs"/>
                        </a:rPr>
                        <a:t>Sahar </a:t>
                      </a:r>
                      <a:r>
                        <a:rPr lang="en-IN" sz="1800" b="0" u="none" strike="noStrike" kern="1200" dirty="0" err="1">
                          <a:solidFill>
                            <a:schemeClr val="dk1"/>
                          </a:solidFill>
                          <a:effectLst/>
                          <a:latin typeface="Georgia" panose="02040502050405020303" pitchFamily="18" charset="0"/>
                          <a:ea typeface="+mn-ea"/>
                          <a:cs typeface="+mn-cs"/>
                        </a:rPr>
                        <a:t>Sabbaghi</a:t>
                      </a:r>
                      <a:r>
                        <a:rPr lang="en-IN" sz="1800" b="0" u="none" strike="noStrike" kern="1200" dirty="0">
                          <a:solidFill>
                            <a:schemeClr val="dk1"/>
                          </a:solidFill>
                          <a:effectLst/>
                          <a:latin typeface="Georgia" panose="02040502050405020303" pitchFamily="18" charset="0"/>
                          <a:ea typeface="+mn-ea"/>
                          <a:cs typeface="+mn-cs"/>
                        </a:rPr>
                        <a:t> </a:t>
                      </a:r>
                      <a:r>
                        <a:rPr lang="en-IN" sz="1800" b="0" u="none" strike="noStrike" kern="1200" dirty="0" err="1">
                          <a:solidFill>
                            <a:schemeClr val="dk1"/>
                          </a:solidFill>
                          <a:effectLst/>
                          <a:latin typeface="Georgia" panose="02040502050405020303" pitchFamily="18" charset="0"/>
                          <a:ea typeface="+mn-ea"/>
                          <a:cs typeface="+mn-cs"/>
                        </a:rPr>
                        <a:t>Mahmouei</a:t>
                      </a:r>
                      <a:r>
                        <a:rPr lang="en-IN" sz="1800" b="0" u="none" strike="noStrike" kern="1200" dirty="0">
                          <a:solidFill>
                            <a:schemeClr val="dk1"/>
                          </a:solidFill>
                          <a:effectLst/>
                          <a:latin typeface="Georgia" panose="02040502050405020303" pitchFamily="18" charset="0"/>
                          <a:ea typeface="+mn-ea"/>
                          <a:cs typeface="+mn-cs"/>
                        </a:rPr>
                        <a:t> , Mohammad </a:t>
                      </a:r>
                      <a:r>
                        <a:rPr lang="en-IN" sz="1800" b="0" u="none" strike="noStrike" kern="1200" dirty="0" err="1">
                          <a:solidFill>
                            <a:schemeClr val="dk1"/>
                          </a:solidFill>
                          <a:effectLst/>
                          <a:latin typeface="Georgia" panose="02040502050405020303" pitchFamily="18" charset="0"/>
                          <a:ea typeface="+mn-ea"/>
                          <a:cs typeface="+mn-cs"/>
                        </a:rPr>
                        <a:t>Aldeen,William</a:t>
                      </a:r>
                      <a:r>
                        <a:rPr lang="en-IN" sz="1800" b="0" u="none" strike="noStrike" kern="1200" dirty="0">
                          <a:solidFill>
                            <a:schemeClr val="dk1"/>
                          </a:solidFill>
                          <a:effectLst/>
                          <a:latin typeface="Georgia" panose="02040502050405020303" pitchFamily="18" charset="0"/>
                          <a:ea typeface="+mn-ea"/>
                          <a:cs typeface="+mn-cs"/>
                        </a:rPr>
                        <a:t> </a:t>
                      </a:r>
                      <a:r>
                        <a:rPr lang="en-IN" sz="1800" b="0" u="none" strike="noStrike" kern="1200" dirty="0" err="1">
                          <a:solidFill>
                            <a:schemeClr val="dk1"/>
                          </a:solidFill>
                          <a:effectLst/>
                          <a:latin typeface="Georgia" panose="02040502050405020303" pitchFamily="18" charset="0"/>
                          <a:ea typeface="+mn-ea"/>
                          <a:cs typeface="+mn-cs"/>
                        </a:rPr>
                        <a:t>V.Stoecker</a:t>
                      </a:r>
                      <a:r>
                        <a:rPr lang="en-IN" sz="1800" b="0" u="none" strike="noStrike" kern="1200" dirty="0">
                          <a:solidFill>
                            <a:schemeClr val="dk1"/>
                          </a:solidFill>
                          <a:effectLst/>
                          <a:latin typeface="Georgia" panose="02040502050405020303" pitchFamily="18" charset="0"/>
                          <a:ea typeface="+mn-ea"/>
                          <a:cs typeface="+mn-cs"/>
                        </a:rPr>
                        <a:t> &amp; Rahil </a:t>
                      </a:r>
                      <a:r>
                        <a:rPr lang="en-IN" sz="1800" b="0" u="none" strike="noStrike" kern="1200" dirty="0" err="1">
                          <a:solidFill>
                            <a:schemeClr val="dk1"/>
                          </a:solidFill>
                          <a:effectLst/>
                          <a:latin typeface="Georgia" panose="02040502050405020303" pitchFamily="18" charset="0"/>
                          <a:ea typeface="+mn-ea"/>
                          <a:cs typeface="+mn-cs"/>
                        </a:rPr>
                        <a:t>Garnavi</a:t>
                      </a:r>
                      <a:endParaRPr lang="en-IN" b="0" dirty="0">
                        <a:effectLst/>
                        <a:latin typeface="Georgia" panose="02040502050405020303" pitchFamily="18" charset="0"/>
                      </a:endParaRPr>
                    </a:p>
                    <a:p>
                      <a:br>
                        <a:rPr lang="en-IN" sz="1800" b="0" i="0" kern="1200" dirty="0">
                          <a:solidFill>
                            <a:schemeClr val="dk1"/>
                          </a:solidFill>
                          <a:effectLst/>
                          <a:latin typeface="Georgia" panose="02040502050405020303" pitchFamily="18" charset="0"/>
                          <a:ea typeface="+mn-ea"/>
                          <a:cs typeface="+mn-cs"/>
                        </a:rPr>
                      </a:br>
                      <a:endParaRPr lang="en-IN" b="0" u="none" dirty="0">
                        <a:latin typeface="Georgia" panose="02040502050405020303" pitchFamily="18" charset="0"/>
                        <a:cs typeface="Times New Roman" pitchFamily="18" charset="0"/>
                      </a:endParaRPr>
                    </a:p>
                  </a:txBody>
                  <a:tcPr/>
                </a:tc>
                <a:tc>
                  <a:txBody>
                    <a:bodyPr/>
                    <a:lstStyle/>
                    <a:p>
                      <a:r>
                        <a:rPr lang="en-US" sz="1800" b="0" i="0" kern="1200" dirty="0">
                          <a:solidFill>
                            <a:schemeClr val="dk1"/>
                          </a:solidFill>
                          <a:effectLst/>
                          <a:latin typeface="Georgia" panose="02040502050405020303" pitchFamily="18" charset="0"/>
                          <a:ea typeface="+mn-ea"/>
                          <a:cs typeface="+mn-cs"/>
                        </a:rPr>
                        <a:t>Biologically Inspired </a:t>
                      </a:r>
                      <a:r>
                        <a:rPr lang="en-US" sz="1800" b="0" i="0" kern="1200" dirty="0" err="1">
                          <a:solidFill>
                            <a:schemeClr val="dk1"/>
                          </a:solidFill>
                          <a:effectLst/>
                          <a:latin typeface="Georgia" panose="02040502050405020303" pitchFamily="18" charset="0"/>
                          <a:ea typeface="+mn-ea"/>
                          <a:cs typeface="+mn-cs"/>
                        </a:rPr>
                        <a:t>QuadTree</a:t>
                      </a:r>
                      <a:r>
                        <a:rPr lang="en-US" sz="1800" b="0" i="0" kern="1200" dirty="0">
                          <a:solidFill>
                            <a:schemeClr val="dk1"/>
                          </a:solidFill>
                          <a:effectLst/>
                          <a:latin typeface="Georgia" panose="02040502050405020303" pitchFamily="18" charset="0"/>
                          <a:ea typeface="+mn-ea"/>
                          <a:cs typeface="+mn-cs"/>
                        </a:rPr>
                        <a:t> Color Detection in </a:t>
                      </a:r>
                      <a:r>
                        <a:rPr lang="en-US" sz="1800" b="0" i="0" kern="1200" dirty="0" err="1">
                          <a:solidFill>
                            <a:schemeClr val="dk1"/>
                          </a:solidFill>
                          <a:effectLst/>
                          <a:latin typeface="Georgia" panose="02040502050405020303" pitchFamily="18" charset="0"/>
                          <a:ea typeface="+mn-ea"/>
                          <a:cs typeface="+mn-cs"/>
                        </a:rPr>
                        <a:t>Dermoscopy</a:t>
                      </a:r>
                      <a:r>
                        <a:rPr lang="en-US" sz="1800" b="0" i="0" kern="1200" dirty="0">
                          <a:solidFill>
                            <a:schemeClr val="dk1"/>
                          </a:solidFill>
                          <a:effectLst/>
                          <a:latin typeface="Georgia" panose="02040502050405020303" pitchFamily="18" charset="0"/>
                          <a:ea typeface="+mn-ea"/>
                          <a:cs typeface="+mn-cs"/>
                        </a:rPr>
                        <a:t> Images of Melanoma</a:t>
                      </a:r>
                    </a:p>
                  </a:txBody>
                  <a:tcPr/>
                </a:tc>
                <a:tc>
                  <a:txBody>
                    <a:bodyPr/>
                    <a:lstStyle/>
                    <a:p>
                      <a:r>
                        <a:rPr lang="en-US" sz="1800" b="0" i="0" kern="1200" dirty="0">
                          <a:solidFill>
                            <a:schemeClr val="dk1"/>
                          </a:solidFill>
                          <a:effectLst/>
                          <a:latin typeface="Georgia" panose="02040502050405020303" pitchFamily="18" charset="0"/>
                          <a:ea typeface="+mn-ea"/>
                          <a:cs typeface="+mn-cs"/>
                        </a:rPr>
                        <a:t>The proposed color palette mimics human color interpretation and detected colors and color locations can be immediately applied in the clinic</a:t>
                      </a:r>
                      <a:r>
                        <a:rPr lang="en-US" sz="1800" b="0" kern="1200" dirty="0">
                          <a:solidFill>
                            <a:schemeClr val="dk1"/>
                          </a:solidFill>
                          <a:effectLst/>
                          <a:latin typeface="Georgia" panose="02040502050405020303" pitchFamily="18" charset="0"/>
                        </a:rPr>
                        <a:t>.</a:t>
                      </a:r>
                      <a:endParaRPr lang="en-IN" b="0" dirty="0">
                        <a:latin typeface="Georgia" panose="02040502050405020303" pitchFamily="18" charset="0"/>
                        <a:cs typeface="Times New Roman" pitchFamily="18" charset="0"/>
                      </a:endParaRPr>
                    </a:p>
                  </a:txBody>
                  <a:tcPr/>
                </a:tc>
                <a:tc>
                  <a:txBody>
                    <a:bodyPr/>
                    <a:lstStyle/>
                    <a:p>
                      <a:r>
                        <a:rPr lang="en-US" sz="1800" b="0" i="0" kern="1200" dirty="0">
                          <a:solidFill>
                            <a:schemeClr val="dk1"/>
                          </a:solidFill>
                          <a:effectLst/>
                          <a:latin typeface="Georgia" panose="02040502050405020303" pitchFamily="18" charset="0"/>
                          <a:ea typeface="+mn-ea"/>
                          <a:cs typeface="+mn-cs"/>
                        </a:rPr>
                        <a:t>Application of the color palette and </a:t>
                      </a:r>
                      <a:r>
                        <a:rPr lang="en-US" sz="1800" b="0" i="0" kern="1200" dirty="0" err="1">
                          <a:solidFill>
                            <a:schemeClr val="dk1"/>
                          </a:solidFill>
                          <a:effectLst/>
                          <a:latin typeface="Georgia" panose="02040502050405020303" pitchFamily="18" charset="0"/>
                          <a:ea typeface="+mn-ea"/>
                          <a:cs typeface="+mn-cs"/>
                        </a:rPr>
                        <a:t>QuadTree</a:t>
                      </a:r>
                      <a:r>
                        <a:rPr lang="en-US" sz="1800" b="0" i="0" kern="1200" dirty="0">
                          <a:solidFill>
                            <a:schemeClr val="dk1"/>
                          </a:solidFill>
                          <a:effectLst/>
                          <a:latin typeface="Georgia" panose="02040502050405020303" pitchFamily="18" charset="0"/>
                          <a:ea typeface="+mn-ea"/>
                          <a:cs typeface="+mn-cs"/>
                        </a:rPr>
                        <a:t> color clustering to larger, </a:t>
                      </a:r>
                      <a:r>
                        <a:rPr lang="en-US" sz="1800" b="0" i="0" kern="1200" dirty="0" err="1">
                          <a:solidFill>
                            <a:schemeClr val="dk1"/>
                          </a:solidFill>
                          <a:effectLst/>
                          <a:latin typeface="Georgia" panose="02040502050405020303" pitchFamily="18" charset="0"/>
                          <a:ea typeface="+mn-ea"/>
                          <a:cs typeface="+mn-cs"/>
                        </a:rPr>
                        <a:t>publically</a:t>
                      </a:r>
                      <a:r>
                        <a:rPr lang="en-US" sz="1800" b="0" i="0" kern="1200" dirty="0">
                          <a:solidFill>
                            <a:schemeClr val="dk1"/>
                          </a:solidFill>
                          <a:effectLst/>
                          <a:latin typeface="Georgia" panose="02040502050405020303" pitchFamily="18" charset="0"/>
                          <a:ea typeface="+mn-ea"/>
                          <a:cs typeface="+mn-cs"/>
                        </a:rPr>
                        <a:t> available datasets is not available</a:t>
                      </a:r>
                      <a:r>
                        <a:rPr lang="en-US" sz="1800" b="0" kern="1200" dirty="0">
                          <a:solidFill>
                            <a:schemeClr val="dk1"/>
                          </a:solidFill>
                          <a:effectLst/>
                          <a:latin typeface="Georgia" panose="02040502050405020303" pitchFamily="18" charset="0"/>
                        </a:rPr>
                        <a:t>.</a:t>
                      </a:r>
                      <a:endParaRPr lang="en-IN" b="0" dirty="0">
                        <a:latin typeface="Georgia" panose="02040502050405020303" pitchFamily="18" charset="0"/>
                        <a:cs typeface="Times New Roman" pitchFamily="18" charset="0"/>
                      </a:endParaRPr>
                    </a:p>
                  </a:txBody>
                  <a:tcPr/>
                </a:tc>
                <a:extLst>
                  <a:ext uri="{0D108BD9-81ED-4DB2-BD59-A6C34878D82A}">
                    <a16:rowId xmlns:a16="http://schemas.microsoft.com/office/drawing/2014/main" val="3382862684"/>
                  </a:ext>
                </a:extLst>
              </a:tr>
              <a:tr h="370840">
                <a:tc>
                  <a:txBody>
                    <a:bodyPr/>
                    <a:lstStyle/>
                    <a:p>
                      <a:r>
                        <a:rPr lang="en-IN" b="0">
                          <a:latin typeface="Georgia" panose="02040502050405020303" pitchFamily="18" charset="0"/>
                        </a:rPr>
                        <a:t>LINK</a:t>
                      </a:r>
                      <a:endParaRPr lang="en-IN" b="0">
                        <a:latin typeface="Georgia" panose="02040502050405020303" pitchFamily="18" charset="0"/>
                        <a:cs typeface="Times New Roman" pitchFamily="18" charset="0"/>
                      </a:endParaRPr>
                    </a:p>
                  </a:txBody>
                  <a:tcPr/>
                </a:tc>
                <a:tc gridSpan="4">
                  <a:txBody>
                    <a:bodyPr/>
                    <a:lstStyle/>
                    <a:p>
                      <a:r>
                        <a:rPr lang="en-IN" b="0" dirty="0">
                          <a:latin typeface="Georgia" panose="02040502050405020303" pitchFamily="18" charset="0"/>
                        </a:rPr>
                        <a:t>https://ieeexplore.ieee.org/document/8368055</a:t>
                      </a:r>
                      <a:endParaRPr lang="en-IN" b="0" dirty="0">
                        <a:latin typeface="Georgia" panose="02040502050405020303" pitchFamily="18" charset="0"/>
                        <a:cs typeface="Times New Roman" pitchFamily="18" charset="0"/>
                      </a:endParaRPr>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3038540441"/>
                  </a:ext>
                </a:extLst>
              </a:tr>
            </a:tbl>
          </a:graphicData>
        </a:graphic>
      </p:graphicFrame>
    </p:spTree>
    <p:extLst>
      <p:ext uri="{BB962C8B-B14F-4D97-AF65-F5344CB8AC3E}">
        <p14:creationId xmlns:p14="http://schemas.microsoft.com/office/powerpoint/2010/main" val="1817786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4">
            <a:extLst>
              <a:ext uri="{FF2B5EF4-FFF2-40B4-BE49-F238E27FC236}">
                <a16:creationId xmlns:a16="http://schemas.microsoft.com/office/drawing/2014/main" id="{94B79B80-07CA-D7E0-CFCA-D5BDBE94AC24}"/>
              </a:ext>
            </a:extLst>
          </p:cNvPr>
          <p:cNvGraphicFramePr>
            <a:graphicFrameLocks noGrp="1"/>
          </p:cNvGraphicFramePr>
          <p:nvPr>
            <p:ph idx="1"/>
            <p:extLst>
              <p:ext uri="{D42A27DB-BD31-4B8C-83A1-F6EECF244321}">
                <p14:modId xmlns:p14="http://schemas.microsoft.com/office/powerpoint/2010/main" val="3691151796"/>
              </p:ext>
            </p:extLst>
          </p:nvPr>
        </p:nvGraphicFramePr>
        <p:xfrm>
          <a:off x="685800" y="1097280"/>
          <a:ext cx="10820400" cy="4663440"/>
        </p:xfrm>
        <a:graphic>
          <a:graphicData uri="http://schemas.openxmlformats.org/drawingml/2006/table">
            <a:tbl>
              <a:tblPr firstRow="1" bandRow="1">
                <a:tableStyleId>{F5AB1C69-6EDB-4FF4-983F-18BD219EF322}</a:tableStyleId>
              </a:tblPr>
              <a:tblGrid>
                <a:gridCol w="1730829">
                  <a:extLst>
                    <a:ext uri="{9D8B030D-6E8A-4147-A177-3AD203B41FA5}">
                      <a16:colId xmlns:a16="http://schemas.microsoft.com/office/drawing/2014/main" val="2156761611"/>
                    </a:ext>
                  </a:extLst>
                </a:gridCol>
                <a:gridCol w="2341983">
                  <a:extLst>
                    <a:ext uri="{9D8B030D-6E8A-4147-A177-3AD203B41FA5}">
                      <a16:colId xmlns:a16="http://schemas.microsoft.com/office/drawing/2014/main" val="250411636"/>
                    </a:ext>
                  </a:extLst>
                </a:gridCol>
                <a:gridCol w="2099388">
                  <a:extLst>
                    <a:ext uri="{9D8B030D-6E8A-4147-A177-3AD203B41FA5}">
                      <a16:colId xmlns:a16="http://schemas.microsoft.com/office/drawing/2014/main" val="285569489"/>
                    </a:ext>
                  </a:extLst>
                </a:gridCol>
                <a:gridCol w="2202024">
                  <a:extLst>
                    <a:ext uri="{9D8B030D-6E8A-4147-A177-3AD203B41FA5}">
                      <a16:colId xmlns:a16="http://schemas.microsoft.com/office/drawing/2014/main" val="3708390929"/>
                    </a:ext>
                  </a:extLst>
                </a:gridCol>
                <a:gridCol w="2446176">
                  <a:extLst>
                    <a:ext uri="{9D8B030D-6E8A-4147-A177-3AD203B41FA5}">
                      <a16:colId xmlns:a16="http://schemas.microsoft.com/office/drawing/2014/main" val="1332551013"/>
                    </a:ext>
                  </a:extLst>
                </a:gridCol>
              </a:tblGrid>
              <a:tr h="370840">
                <a:tc>
                  <a:txBody>
                    <a:bodyPr/>
                    <a:lstStyle/>
                    <a:p>
                      <a:pPr algn="ctr"/>
                      <a:r>
                        <a:rPr lang="en-IN" b="1" dirty="0">
                          <a:latin typeface="Georgia" panose="02040502050405020303" pitchFamily="18" charset="0"/>
                        </a:rPr>
                        <a:t>Year of publishing</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Author name    </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Title of the</a:t>
                      </a:r>
                      <a:r>
                        <a:rPr lang="en-IN" b="1" baseline="0" dirty="0">
                          <a:latin typeface="Georgia" panose="02040502050405020303" pitchFamily="18" charset="0"/>
                        </a:rPr>
                        <a:t> </a:t>
                      </a:r>
                      <a:r>
                        <a:rPr lang="en-IN" b="1" dirty="0">
                          <a:latin typeface="Georgia" panose="02040502050405020303" pitchFamily="18" charset="0"/>
                        </a:rPr>
                        <a:t>paper</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Merits</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Demerits</a:t>
                      </a:r>
                      <a:endParaRPr lang="en-IN" b="1" dirty="0">
                        <a:latin typeface="Georgia" panose="02040502050405020303" pitchFamily="18" charset="0"/>
                        <a:cs typeface="Times New Roman" pitchFamily="18" charset="0"/>
                      </a:endParaRPr>
                    </a:p>
                  </a:txBody>
                  <a:tcPr/>
                </a:tc>
                <a:extLst>
                  <a:ext uri="{0D108BD9-81ED-4DB2-BD59-A6C34878D82A}">
                    <a16:rowId xmlns:a16="http://schemas.microsoft.com/office/drawing/2014/main" val="1067782320"/>
                  </a:ext>
                </a:extLst>
              </a:tr>
              <a:tr h="370840">
                <a:tc>
                  <a:txBody>
                    <a:bodyPr/>
                    <a:lstStyle/>
                    <a:p>
                      <a:r>
                        <a:rPr lang="en-IN" sz="1800" b="0" kern="1200" dirty="0">
                          <a:solidFill>
                            <a:schemeClr val="dk1"/>
                          </a:solidFill>
                          <a:effectLst/>
                          <a:latin typeface="Georgia" panose="02040502050405020303" pitchFamily="18" charset="0"/>
                        </a:rPr>
                        <a:t>2018</a:t>
                      </a:r>
                      <a:endParaRPr lang="en-IN" b="0" u="none" dirty="0">
                        <a:latin typeface="Georgia" panose="02040502050405020303" pitchFamily="18" charset="0"/>
                        <a:cs typeface="Times New Roman" pitchFamily="18" charset="0"/>
                      </a:endParaRPr>
                    </a:p>
                  </a:txBody>
                  <a:tcPr/>
                </a:tc>
                <a:tc>
                  <a:txBody>
                    <a:bodyPr/>
                    <a:lstStyle/>
                    <a:p>
                      <a:r>
                        <a:rPr lang="en-IN" sz="1800" b="0" u="none" strike="noStrike" kern="1200" dirty="0" err="1">
                          <a:solidFill>
                            <a:schemeClr val="dk1"/>
                          </a:solidFill>
                          <a:effectLst/>
                          <a:latin typeface="Georgia" panose="02040502050405020303" pitchFamily="18" charset="0"/>
                        </a:rPr>
                        <a:t>Sudharshan</a:t>
                      </a:r>
                      <a:r>
                        <a:rPr lang="en-IN" sz="1800" b="0" u="none" strike="noStrike" kern="1200" dirty="0">
                          <a:solidFill>
                            <a:schemeClr val="dk1"/>
                          </a:solidFill>
                          <a:effectLst/>
                          <a:latin typeface="Georgia" panose="02040502050405020303" pitchFamily="18" charset="0"/>
                        </a:rPr>
                        <a:t> </a:t>
                      </a:r>
                      <a:r>
                        <a:rPr lang="en-IN" sz="1800" b="0" u="none" strike="noStrike" kern="1200" dirty="0" err="1">
                          <a:solidFill>
                            <a:schemeClr val="dk1"/>
                          </a:solidFill>
                          <a:effectLst/>
                          <a:latin typeface="Georgia" panose="02040502050405020303" pitchFamily="18" charset="0"/>
                        </a:rPr>
                        <a:t>Duth</a:t>
                      </a:r>
                      <a:endParaRPr lang="en-IN" sz="1800" b="0" kern="1200" dirty="0">
                        <a:solidFill>
                          <a:schemeClr val="dk1"/>
                        </a:solidFill>
                        <a:effectLst/>
                        <a:latin typeface="Georgia" panose="02040502050405020303" pitchFamily="18" charset="0"/>
                      </a:endParaRPr>
                    </a:p>
                    <a:p>
                      <a:r>
                        <a:rPr lang="en-IN" sz="1800" b="0" u="none" strike="noStrike" kern="1200" dirty="0">
                          <a:solidFill>
                            <a:schemeClr val="dk1"/>
                          </a:solidFill>
                          <a:effectLst/>
                          <a:latin typeface="Georgia" panose="02040502050405020303" pitchFamily="18" charset="0"/>
                        </a:rPr>
                        <a:t>&amp;</a:t>
                      </a:r>
                      <a:endParaRPr lang="en-IN" sz="1800" b="0" kern="1200" dirty="0">
                        <a:solidFill>
                          <a:schemeClr val="dk1"/>
                        </a:solidFill>
                        <a:effectLst/>
                        <a:latin typeface="Georgia" panose="02040502050405020303" pitchFamily="18" charset="0"/>
                      </a:endParaRPr>
                    </a:p>
                    <a:p>
                      <a:r>
                        <a:rPr lang="en-IN" sz="1800" b="0" u="none" strike="noStrike" kern="1200" dirty="0">
                          <a:solidFill>
                            <a:schemeClr val="dk1"/>
                          </a:solidFill>
                          <a:effectLst/>
                          <a:latin typeface="Georgia" panose="02040502050405020303" pitchFamily="18" charset="0"/>
                        </a:rPr>
                        <a:t>M. Mary Deepa</a:t>
                      </a:r>
                      <a:endParaRPr lang="en-IN" sz="1800" b="0" kern="1200" dirty="0">
                        <a:solidFill>
                          <a:schemeClr val="dk1"/>
                        </a:solidFill>
                        <a:effectLst/>
                        <a:latin typeface="Georgia" panose="02040502050405020303" pitchFamily="18" charset="0"/>
                      </a:endParaRPr>
                    </a:p>
                    <a:p>
                      <a:br>
                        <a:rPr lang="en-IN" b="0" dirty="0">
                          <a:effectLst/>
                          <a:latin typeface="Georgia" panose="02040502050405020303" pitchFamily="18" charset="0"/>
                        </a:rPr>
                      </a:br>
                      <a:br>
                        <a:rPr lang="en-IN" sz="1800" b="0" kern="1200" dirty="0">
                          <a:solidFill>
                            <a:schemeClr val="dk1"/>
                          </a:solidFill>
                          <a:effectLst/>
                          <a:latin typeface="Georgia" panose="02040502050405020303" pitchFamily="18" charset="0"/>
                        </a:rPr>
                      </a:br>
                      <a:endParaRPr lang="en-IN" b="0" u="none" dirty="0">
                        <a:latin typeface="Georgia" panose="02040502050405020303" pitchFamily="18" charset="0"/>
                        <a:cs typeface="Times New Roman" pitchFamily="18" charset="0"/>
                      </a:endParaRPr>
                    </a:p>
                  </a:txBody>
                  <a:tcPr/>
                </a:tc>
                <a:tc>
                  <a:txBody>
                    <a:bodyPr/>
                    <a:lstStyle/>
                    <a:p>
                      <a:r>
                        <a:rPr lang="en-US" b="0" dirty="0">
                          <a:solidFill>
                            <a:srgbClr val="111111"/>
                          </a:solidFill>
                          <a:effectLst/>
                          <a:latin typeface="Georgia" panose="02040502050405020303" pitchFamily="18" charset="0"/>
                        </a:rPr>
                        <a:t>Color detection in RGB-modeled images using MAT LAB</a:t>
                      </a:r>
                      <a:endParaRPr lang="en-US" sz="1800" b="0" i="0" kern="1200" dirty="0">
                        <a:solidFill>
                          <a:schemeClr val="dk1"/>
                        </a:solidFill>
                        <a:effectLst/>
                        <a:latin typeface="Georgia" panose="02040502050405020303" pitchFamily="18" charset="0"/>
                        <a:ea typeface="+mn-ea"/>
                        <a:cs typeface="+mn-cs"/>
                      </a:endParaRPr>
                    </a:p>
                  </a:txBody>
                  <a:tcPr/>
                </a:tc>
                <a:tc>
                  <a:txBody>
                    <a:bodyPr/>
                    <a:lstStyle/>
                    <a:p>
                      <a:r>
                        <a:rPr lang="en-US" sz="1800" b="0" kern="1200" dirty="0">
                          <a:solidFill>
                            <a:schemeClr val="dk1"/>
                          </a:solidFill>
                          <a:effectLst/>
                          <a:latin typeface="Georgia" panose="02040502050405020303" pitchFamily="18" charset="0"/>
                        </a:rPr>
                        <a:t>This research work introduces a method of using color thresholds to identify two-dimensional images in MATLAB using the RGB Color model to recognize the Color preferred by the user in the picture</a:t>
                      </a:r>
                      <a:endParaRPr lang="en-IN" b="0" dirty="0">
                        <a:latin typeface="Georgia" panose="02040502050405020303" pitchFamily="18" charset="0"/>
                        <a:cs typeface="Times New Roman" pitchFamily="18" charset="0"/>
                      </a:endParaRPr>
                    </a:p>
                  </a:txBody>
                  <a:tcPr/>
                </a:tc>
                <a:tc>
                  <a:txBody>
                    <a:bodyPr/>
                    <a:lstStyle/>
                    <a:p>
                      <a:r>
                        <a:rPr lang="en-US" sz="1800" b="0" kern="1200" dirty="0">
                          <a:solidFill>
                            <a:schemeClr val="dk1"/>
                          </a:solidFill>
                          <a:effectLst/>
                          <a:latin typeface="Georgia" panose="02040502050405020303" pitchFamily="18" charset="0"/>
                        </a:rPr>
                        <a:t>The most drawback is with the threshold  that solely the </a:t>
                      </a:r>
                    </a:p>
                    <a:p>
                      <a:r>
                        <a:rPr lang="en-US" sz="1800" b="0" kern="1200" dirty="0">
                          <a:solidFill>
                            <a:schemeClr val="dk1"/>
                          </a:solidFill>
                          <a:effectLst/>
                          <a:latin typeface="Georgia" panose="02040502050405020303" pitchFamily="18" charset="0"/>
                        </a:rPr>
                        <a:t>intensity values of the picture element are taken under </a:t>
                      </a:r>
                    </a:p>
                    <a:p>
                      <a:r>
                        <a:rPr lang="en-US" sz="1800" b="0" kern="1200" dirty="0">
                          <a:solidFill>
                            <a:schemeClr val="dk1"/>
                          </a:solidFill>
                          <a:effectLst/>
                          <a:latin typeface="Georgia" panose="02040502050405020303" pitchFamily="18" charset="0"/>
                        </a:rPr>
                        <a:t>consideration and no relationship between them is taken into </a:t>
                      </a:r>
                    </a:p>
                    <a:p>
                      <a:r>
                        <a:rPr lang="en-US" sz="1800" b="0" kern="1200" dirty="0">
                          <a:solidFill>
                            <a:schemeClr val="dk1"/>
                          </a:solidFill>
                          <a:effectLst/>
                          <a:latin typeface="Georgia" panose="02040502050405020303" pitchFamily="18" charset="0"/>
                        </a:rPr>
                        <a:t>Account.</a:t>
                      </a:r>
                    </a:p>
                    <a:p>
                      <a:endParaRPr lang="en-US" sz="1800" b="0" i="0" kern="1200" dirty="0">
                        <a:solidFill>
                          <a:schemeClr val="dk1"/>
                        </a:solidFill>
                        <a:effectLst/>
                        <a:latin typeface="Georgia" panose="02040502050405020303" pitchFamily="18" charset="0"/>
                        <a:ea typeface="+mn-ea"/>
                        <a:cs typeface="+mn-cs"/>
                      </a:endParaRPr>
                    </a:p>
                  </a:txBody>
                  <a:tcPr/>
                </a:tc>
                <a:extLst>
                  <a:ext uri="{0D108BD9-81ED-4DB2-BD59-A6C34878D82A}">
                    <a16:rowId xmlns:a16="http://schemas.microsoft.com/office/drawing/2014/main" val="3382862684"/>
                  </a:ext>
                </a:extLst>
              </a:tr>
              <a:tr h="370840">
                <a:tc>
                  <a:txBody>
                    <a:bodyPr/>
                    <a:lstStyle/>
                    <a:p>
                      <a:r>
                        <a:rPr lang="en-IN" b="0">
                          <a:latin typeface="Georgia" panose="02040502050405020303" pitchFamily="18" charset="0"/>
                        </a:rPr>
                        <a:t>LINK</a:t>
                      </a:r>
                      <a:endParaRPr lang="en-IN" b="0">
                        <a:latin typeface="Georgia" panose="02040502050405020303" pitchFamily="18" charset="0"/>
                        <a:cs typeface="Times New Roman" pitchFamily="18" charset="0"/>
                      </a:endParaRPr>
                    </a:p>
                  </a:txBody>
                  <a:tcPr/>
                </a:tc>
                <a:tc gridSpan="4">
                  <a:txBody>
                    <a:bodyPr/>
                    <a:lstStyle/>
                    <a:p>
                      <a:r>
                        <a:rPr lang="en-IN" b="0" dirty="0">
                          <a:latin typeface="Georgia" panose="02040502050405020303" pitchFamily="18" charset="0"/>
                        </a:rPr>
                        <a:t>https://www.researchgate.net/publication/325736179_Color_detection_in_RGB-modeled_images_using_MAT_LAB</a:t>
                      </a:r>
                      <a:endParaRPr lang="en-IN" b="0" dirty="0">
                        <a:latin typeface="Georgia" panose="02040502050405020303" pitchFamily="18" charset="0"/>
                        <a:cs typeface="Times New Roman" pitchFamily="18" charset="0"/>
                      </a:endParaRPr>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3038540441"/>
                  </a:ext>
                </a:extLst>
              </a:tr>
            </a:tbl>
          </a:graphicData>
        </a:graphic>
      </p:graphicFrame>
    </p:spTree>
    <p:extLst>
      <p:ext uri="{BB962C8B-B14F-4D97-AF65-F5344CB8AC3E}">
        <p14:creationId xmlns:p14="http://schemas.microsoft.com/office/powerpoint/2010/main" val="138768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0115A76-E4B2-568C-6E55-C9D440002892}"/>
              </a:ext>
            </a:extLst>
          </p:cNvPr>
          <p:cNvGraphicFramePr>
            <a:graphicFrameLocks noGrp="1"/>
          </p:cNvGraphicFramePr>
          <p:nvPr>
            <p:ph idx="1"/>
            <p:extLst>
              <p:ext uri="{D42A27DB-BD31-4B8C-83A1-F6EECF244321}">
                <p14:modId xmlns:p14="http://schemas.microsoft.com/office/powerpoint/2010/main" val="1809130443"/>
              </p:ext>
            </p:extLst>
          </p:nvPr>
        </p:nvGraphicFramePr>
        <p:xfrm>
          <a:off x="685800" y="1648305"/>
          <a:ext cx="10820400" cy="3296920"/>
        </p:xfrm>
        <a:graphic>
          <a:graphicData uri="http://schemas.openxmlformats.org/drawingml/2006/table">
            <a:tbl>
              <a:tblPr firstRow="1" bandRow="1">
                <a:tableStyleId>{00A15C55-8517-42AA-B614-E9B94910E393}</a:tableStyleId>
              </a:tblPr>
              <a:tblGrid>
                <a:gridCol w="2164080">
                  <a:extLst>
                    <a:ext uri="{9D8B030D-6E8A-4147-A177-3AD203B41FA5}">
                      <a16:colId xmlns:a16="http://schemas.microsoft.com/office/drawing/2014/main" val="2156761611"/>
                    </a:ext>
                  </a:extLst>
                </a:gridCol>
                <a:gridCol w="2164080">
                  <a:extLst>
                    <a:ext uri="{9D8B030D-6E8A-4147-A177-3AD203B41FA5}">
                      <a16:colId xmlns:a16="http://schemas.microsoft.com/office/drawing/2014/main" val="250411636"/>
                    </a:ext>
                  </a:extLst>
                </a:gridCol>
                <a:gridCol w="2164080">
                  <a:extLst>
                    <a:ext uri="{9D8B030D-6E8A-4147-A177-3AD203B41FA5}">
                      <a16:colId xmlns:a16="http://schemas.microsoft.com/office/drawing/2014/main" val="285569489"/>
                    </a:ext>
                  </a:extLst>
                </a:gridCol>
                <a:gridCol w="2164080">
                  <a:extLst>
                    <a:ext uri="{9D8B030D-6E8A-4147-A177-3AD203B41FA5}">
                      <a16:colId xmlns:a16="http://schemas.microsoft.com/office/drawing/2014/main" val="3708390929"/>
                    </a:ext>
                  </a:extLst>
                </a:gridCol>
                <a:gridCol w="2164080">
                  <a:extLst>
                    <a:ext uri="{9D8B030D-6E8A-4147-A177-3AD203B41FA5}">
                      <a16:colId xmlns:a16="http://schemas.microsoft.com/office/drawing/2014/main" val="1332551013"/>
                    </a:ext>
                  </a:extLst>
                </a:gridCol>
              </a:tblGrid>
              <a:tr h="370840">
                <a:tc>
                  <a:txBody>
                    <a:bodyPr/>
                    <a:lstStyle/>
                    <a:p>
                      <a:pPr algn="ctr"/>
                      <a:r>
                        <a:rPr lang="en-IN" b="1" dirty="0">
                          <a:latin typeface="Georgia" panose="02040502050405020303" pitchFamily="18" charset="0"/>
                        </a:rPr>
                        <a:t>Year of publishing</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Author name    </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Title of the</a:t>
                      </a:r>
                      <a:r>
                        <a:rPr lang="en-IN" b="1" baseline="0" dirty="0">
                          <a:latin typeface="Georgia" panose="02040502050405020303" pitchFamily="18" charset="0"/>
                        </a:rPr>
                        <a:t> </a:t>
                      </a:r>
                      <a:r>
                        <a:rPr lang="en-IN" b="1" dirty="0">
                          <a:latin typeface="Georgia" panose="02040502050405020303" pitchFamily="18" charset="0"/>
                        </a:rPr>
                        <a:t>paper</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Merits</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Demerits</a:t>
                      </a:r>
                      <a:endParaRPr lang="en-IN" b="1" dirty="0">
                        <a:latin typeface="Georgia" panose="02040502050405020303" pitchFamily="18" charset="0"/>
                        <a:cs typeface="Times New Roman" pitchFamily="18" charset="0"/>
                      </a:endParaRPr>
                    </a:p>
                  </a:txBody>
                  <a:tcPr/>
                </a:tc>
                <a:extLst>
                  <a:ext uri="{0D108BD9-81ED-4DB2-BD59-A6C34878D82A}">
                    <a16:rowId xmlns:a16="http://schemas.microsoft.com/office/drawing/2014/main" val="1067782320"/>
                  </a:ext>
                </a:extLst>
              </a:tr>
              <a:tr h="370840">
                <a:tc>
                  <a:txBody>
                    <a:bodyPr/>
                    <a:lstStyle/>
                    <a:p>
                      <a:r>
                        <a:rPr lang="en-IN" sz="1800" b="0" kern="1200" dirty="0">
                          <a:solidFill>
                            <a:schemeClr val="dk1"/>
                          </a:solidFill>
                          <a:effectLst/>
                          <a:latin typeface="Georgia" panose="02040502050405020303" pitchFamily="18" charset="0"/>
                        </a:rPr>
                        <a:t>2019 </a:t>
                      </a:r>
                      <a:endParaRPr lang="en-IN" b="0" u="none" dirty="0">
                        <a:latin typeface="Georgia" panose="02040502050405020303" pitchFamily="18" charset="0"/>
                        <a:cs typeface="Times New Roman" pitchFamily="18" charset="0"/>
                      </a:endParaRPr>
                    </a:p>
                  </a:txBody>
                  <a:tcPr/>
                </a:tc>
                <a:tc>
                  <a:txBody>
                    <a:bodyPr/>
                    <a:lstStyle/>
                    <a:p>
                      <a:r>
                        <a:rPr lang="en-IN" sz="1800" b="0" i="0" u="none" strike="noStrike" kern="1200" dirty="0" err="1">
                          <a:solidFill>
                            <a:schemeClr val="dk1"/>
                          </a:solidFill>
                          <a:effectLst/>
                          <a:latin typeface="Georgia" panose="02040502050405020303" pitchFamily="18" charset="0"/>
                          <a:ea typeface="+mn-ea"/>
                          <a:cs typeface="+mn-cs"/>
                        </a:rPr>
                        <a:t>Xiaoyang</a:t>
                      </a:r>
                      <a:r>
                        <a:rPr lang="en-IN" sz="1800" b="0" i="0" u="none" strike="noStrike" kern="1200" dirty="0">
                          <a:solidFill>
                            <a:schemeClr val="dk1"/>
                          </a:solidFill>
                          <a:effectLst/>
                          <a:latin typeface="Georgia" panose="02040502050405020303" pitchFamily="18" charset="0"/>
                          <a:ea typeface="+mn-ea"/>
                          <a:cs typeface="+mn-cs"/>
                        </a:rPr>
                        <a:t> Liu, Dean Zhao,</a:t>
                      </a:r>
                      <a:r>
                        <a:rPr lang="en-IN" sz="1800" b="0" i="0" kern="1200" dirty="0">
                          <a:solidFill>
                            <a:schemeClr val="dk1"/>
                          </a:solidFill>
                          <a:effectLst/>
                          <a:latin typeface="Georgia" panose="02040502050405020303" pitchFamily="18" charset="0"/>
                          <a:ea typeface="+mn-ea"/>
                          <a:cs typeface="+mn-cs"/>
                        </a:rPr>
                        <a:t> </a:t>
                      </a:r>
                    </a:p>
                    <a:p>
                      <a:r>
                        <a:rPr lang="en-IN" sz="1800" b="0" i="0" u="none" strike="noStrike" kern="1200" dirty="0" err="1">
                          <a:solidFill>
                            <a:schemeClr val="dk1"/>
                          </a:solidFill>
                          <a:effectLst/>
                          <a:latin typeface="Georgia" panose="02040502050405020303" pitchFamily="18" charset="0"/>
                          <a:ea typeface="+mn-ea"/>
                          <a:cs typeface="+mn-cs"/>
                        </a:rPr>
                        <a:t>Weikuan</a:t>
                      </a:r>
                      <a:r>
                        <a:rPr lang="en-IN" sz="1800" b="0" i="0" u="none" strike="noStrike" kern="1200" dirty="0">
                          <a:solidFill>
                            <a:schemeClr val="dk1"/>
                          </a:solidFill>
                          <a:effectLst/>
                          <a:latin typeface="Georgia" panose="02040502050405020303" pitchFamily="18" charset="0"/>
                          <a:ea typeface="+mn-ea"/>
                          <a:cs typeface="+mn-cs"/>
                        </a:rPr>
                        <a:t> Jia,</a:t>
                      </a:r>
                    </a:p>
                    <a:p>
                      <a:r>
                        <a:rPr lang="en-IN" sz="1800" b="0" i="0" u="none" strike="noStrike" kern="1200" dirty="0">
                          <a:solidFill>
                            <a:schemeClr val="dk1"/>
                          </a:solidFill>
                          <a:effectLst/>
                          <a:latin typeface="Georgia" panose="02040502050405020303" pitchFamily="18" charset="0"/>
                          <a:ea typeface="+mn-ea"/>
                          <a:cs typeface="+mn-cs"/>
                        </a:rPr>
                        <a:t>Wei Ji &amp;</a:t>
                      </a:r>
                      <a:r>
                        <a:rPr lang="en-IN" sz="1800" b="0" i="0" kern="1200" dirty="0">
                          <a:solidFill>
                            <a:schemeClr val="dk1"/>
                          </a:solidFill>
                          <a:effectLst/>
                          <a:latin typeface="Georgia" panose="02040502050405020303" pitchFamily="18" charset="0"/>
                          <a:ea typeface="+mn-ea"/>
                          <a:cs typeface="+mn-cs"/>
                        </a:rPr>
                        <a:t> </a:t>
                      </a:r>
                      <a:r>
                        <a:rPr lang="en-IN" sz="1800" b="0" i="0" u="none" strike="noStrike" kern="1200" dirty="0" err="1">
                          <a:solidFill>
                            <a:schemeClr val="dk1"/>
                          </a:solidFill>
                          <a:effectLst/>
                          <a:latin typeface="Georgia" panose="02040502050405020303" pitchFamily="18" charset="0"/>
                          <a:ea typeface="+mn-ea"/>
                          <a:cs typeface="+mn-cs"/>
                        </a:rPr>
                        <a:t>Yueping</a:t>
                      </a:r>
                      <a:r>
                        <a:rPr lang="en-IN" sz="1800" b="0" i="0" u="none" strike="noStrike" kern="1200" dirty="0">
                          <a:solidFill>
                            <a:schemeClr val="dk1"/>
                          </a:solidFill>
                          <a:effectLst/>
                          <a:latin typeface="Georgia" panose="02040502050405020303" pitchFamily="18" charset="0"/>
                          <a:ea typeface="+mn-ea"/>
                          <a:cs typeface="+mn-cs"/>
                        </a:rPr>
                        <a:t> Sun</a:t>
                      </a:r>
                      <a:br>
                        <a:rPr lang="en-IN" sz="1800" b="0" kern="1200" dirty="0">
                          <a:solidFill>
                            <a:schemeClr val="dk1"/>
                          </a:solidFill>
                          <a:effectLst/>
                          <a:latin typeface="Georgia" panose="02040502050405020303" pitchFamily="18" charset="0"/>
                        </a:rPr>
                      </a:br>
                      <a:endParaRPr lang="en-IN" b="0" u="none" dirty="0">
                        <a:latin typeface="Georgia" panose="02040502050405020303" pitchFamily="18" charset="0"/>
                        <a:cs typeface="Times New Roman" pitchFamily="18" charset="0"/>
                      </a:endParaRPr>
                    </a:p>
                  </a:txBody>
                  <a:tcPr/>
                </a:tc>
                <a:tc>
                  <a:txBody>
                    <a:bodyPr/>
                    <a:lstStyle/>
                    <a:p>
                      <a:r>
                        <a:rPr lang="en-US" sz="1800" b="0" kern="1200" dirty="0">
                          <a:solidFill>
                            <a:schemeClr val="dk1"/>
                          </a:solidFill>
                          <a:effectLst/>
                          <a:latin typeface="Georgia" panose="02040502050405020303" pitchFamily="18" charset="0"/>
                        </a:rPr>
                        <a:t>A Detection Method for Apple Fruits Based on Color and Shape Features</a:t>
                      </a:r>
                      <a:endParaRPr lang="en-US" sz="1800" b="0" i="0" kern="1200" dirty="0">
                        <a:solidFill>
                          <a:schemeClr val="dk1"/>
                        </a:solidFill>
                        <a:effectLst/>
                        <a:latin typeface="Georgia" panose="02040502050405020303" pitchFamily="18" charset="0"/>
                        <a:ea typeface="+mn-ea"/>
                        <a:cs typeface="+mn-cs"/>
                      </a:endParaRPr>
                    </a:p>
                  </a:txBody>
                  <a:tcPr/>
                </a:tc>
                <a:tc>
                  <a:txBody>
                    <a:bodyPr/>
                    <a:lstStyle/>
                    <a:p>
                      <a:r>
                        <a:rPr lang="en-US" sz="1800" b="0" i="0" kern="1200" dirty="0">
                          <a:solidFill>
                            <a:schemeClr val="dk1"/>
                          </a:solidFill>
                          <a:effectLst/>
                          <a:latin typeface="Georgia" panose="02040502050405020303" pitchFamily="18" charset="0"/>
                          <a:ea typeface="+mn-ea"/>
                          <a:cs typeface="+mn-cs"/>
                        </a:rPr>
                        <a:t>The proposed method combines the color feature and shape feature to detect fruits and can improve the accuracy of fruit detection. </a:t>
                      </a:r>
                      <a:endParaRPr lang="en-IN" b="0" dirty="0">
                        <a:latin typeface="Georgia" panose="02040502050405020303" pitchFamily="18" charset="0"/>
                        <a:cs typeface="Times New Roman" pitchFamily="18" charset="0"/>
                      </a:endParaRPr>
                    </a:p>
                  </a:txBody>
                  <a:tcPr/>
                </a:tc>
                <a:tc>
                  <a:txBody>
                    <a:bodyPr/>
                    <a:lstStyle/>
                    <a:p>
                      <a:r>
                        <a:rPr lang="en-US" sz="1800" b="0" i="0" kern="1200" dirty="0">
                          <a:solidFill>
                            <a:schemeClr val="dk1"/>
                          </a:solidFill>
                          <a:effectLst/>
                          <a:latin typeface="Georgia" panose="02040502050405020303" pitchFamily="18" charset="0"/>
                          <a:ea typeface="+mn-ea"/>
                          <a:cs typeface="+mn-cs"/>
                        </a:rPr>
                        <a:t>Pixel-wise segmentation is more precision than detection </a:t>
                      </a:r>
                      <a:r>
                        <a:rPr lang="en-US" sz="1800" b="0" i="0" kern="1200" dirty="0" err="1">
                          <a:solidFill>
                            <a:schemeClr val="dk1"/>
                          </a:solidFill>
                          <a:effectLst/>
                          <a:latin typeface="Georgia" panose="02040502050405020303" pitchFamily="18" charset="0"/>
                          <a:ea typeface="+mn-ea"/>
                          <a:cs typeface="+mn-cs"/>
                        </a:rPr>
                        <a:t>boxes.But</a:t>
                      </a:r>
                      <a:r>
                        <a:rPr lang="en-US" sz="1800" b="0" i="0" kern="1200" dirty="0">
                          <a:solidFill>
                            <a:schemeClr val="dk1"/>
                          </a:solidFill>
                          <a:effectLst/>
                          <a:latin typeface="Georgia" panose="02040502050405020303" pitchFamily="18" charset="0"/>
                          <a:ea typeface="+mn-ea"/>
                          <a:cs typeface="+mn-cs"/>
                        </a:rPr>
                        <a:t> , the system just detects fruits by rectangle boxes.</a:t>
                      </a:r>
                      <a:endParaRPr lang="en-IN" b="0" dirty="0">
                        <a:latin typeface="Georgia" panose="02040502050405020303" pitchFamily="18" charset="0"/>
                        <a:cs typeface="Times New Roman" pitchFamily="18" charset="0"/>
                      </a:endParaRPr>
                    </a:p>
                  </a:txBody>
                  <a:tcPr/>
                </a:tc>
                <a:extLst>
                  <a:ext uri="{0D108BD9-81ED-4DB2-BD59-A6C34878D82A}">
                    <a16:rowId xmlns:a16="http://schemas.microsoft.com/office/drawing/2014/main" val="3382862684"/>
                  </a:ext>
                </a:extLst>
              </a:tr>
              <a:tr h="370840">
                <a:tc>
                  <a:txBody>
                    <a:bodyPr/>
                    <a:lstStyle/>
                    <a:p>
                      <a:r>
                        <a:rPr lang="en-IN" b="0">
                          <a:latin typeface="Georgia" panose="02040502050405020303" pitchFamily="18" charset="0"/>
                        </a:rPr>
                        <a:t>LINK</a:t>
                      </a:r>
                      <a:endParaRPr lang="en-IN" b="0">
                        <a:latin typeface="Georgia" panose="02040502050405020303" pitchFamily="18" charset="0"/>
                        <a:cs typeface="Times New Roman" pitchFamily="18" charset="0"/>
                      </a:endParaRPr>
                    </a:p>
                  </a:txBody>
                  <a:tcPr/>
                </a:tc>
                <a:tc gridSpan="4">
                  <a:txBody>
                    <a:bodyPr/>
                    <a:lstStyle/>
                    <a:p>
                      <a:r>
                        <a:rPr lang="en-IN" b="0" dirty="0">
                          <a:latin typeface="Georgia" panose="02040502050405020303" pitchFamily="18" charset="0"/>
                        </a:rPr>
                        <a:t>https://ieeexplore.ieee.org/document/8720218</a:t>
                      </a:r>
                      <a:endParaRPr lang="en-IN" b="0" dirty="0">
                        <a:latin typeface="Georgia" panose="02040502050405020303" pitchFamily="18" charset="0"/>
                        <a:cs typeface="Times New Roman" pitchFamily="18" charset="0"/>
                      </a:endParaRPr>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3038540441"/>
                  </a:ext>
                </a:extLst>
              </a:tr>
            </a:tbl>
          </a:graphicData>
        </a:graphic>
      </p:graphicFrame>
    </p:spTree>
    <p:extLst>
      <p:ext uri="{BB962C8B-B14F-4D97-AF65-F5344CB8AC3E}">
        <p14:creationId xmlns:p14="http://schemas.microsoft.com/office/powerpoint/2010/main" val="19228166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5F2FD453-0508-CD09-705B-01BE67ACE3C7}"/>
              </a:ext>
            </a:extLst>
          </p:cNvPr>
          <p:cNvGraphicFramePr>
            <a:graphicFrameLocks noGrp="1"/>
          </p:cNvGraphicFramePr>
          <p:nvPr>
            <p:ph idx="1"/>
            <p:extLst>
              <p:ext uri="{D42A27DB-BD31-4B8C-83A1-F6EECF244321}">
                <p14:modId xmlns:p14="http://schemas.microsoft.com/office/powerpoint/2010/main" val="1391577399"/>
              </p:ext>
            </p:extLst>
          </p:nvPr>
        </p:nvGraphicFramePr>
        <p:xfrm>
          <a:off x="685800" y="1648305"/>
          <a:ext cx="10820400" cy="1381760"/>
        </p:xfrm>
        <a:graphic>
          <a:graphicData uri="http://schemas.openxmlformats.org/drawingml/2006/table">
            <a:tbl>
              <a:tblPr firstRow="1" bandRow="1">
                <a:tableStyleId>{7DF18680-E054-41AD-8BC1-D1AEF772440D}</a:tableStyleId>
              </a:tblPr>
              <a:tblGrid>
                <a:gridCol w="2164080">
                  <a:extLst>
                    <a:ext uri="{9D8B030D-6E8A-4147-A177-3AD203B41FA5}">
                      <a16:colId xmlns:a16="http://schemas.microsoft.com/office/drawing/2014/main" val="2156761611"/>
                    </a:ext>
                  </a:extLst>
                </a:gridCol>
                <a:gridCol w="2164080">
                  <a:extLst>
                    <a:ext uri="{9D8B030D-6E8A-4147-A177-3AD203B41FA5}">
                      <a16:colId xmlns:a16="http://schemas.microsoft.com/office/drawing/2014/main" val="250411636"/>
                    </a:ext>
                  </a:extLst>
                </a:gridCol>
                <a:gridCol w="2164080">
                  <a:extLst>
                    <a:ext uri="{9D8B030D-6E8A-4147-A177-3AD203B41FA5}">
                      <a16:colId xmlns:a16="http://schemas.microsoft.com/office/drawing/2014/main" val="285569489"/>
                    </a:ext>
                  </a:extLst>
                </a:gridCol>
                <a:gridCol w="2164080">
                  <a:extLst>
                    <a:ext uri="{9D8B030D-6E8A-4147-A177-3AD203B41FA5}">
                      <a16:colId xmlns:a16="http://schemas.microsoft.com/office/drawing/2014/main" val="3708390929"/>
                    </a:ext>
                  </a:extLst>
                </a:gridCol>
                <a:gridCol w="2164080">
                  <a:extLst>
                    <a:ext uri="{9D8B030D-6E8A-4147-A177-3AD203B41FA5}">
                      <a16:colId xmlns:a16="http://schemas.microsoft.com/office/drawing/2014/main" val="1332551013"/>
                    </a:ext>
                  </a:extLst>
                </a:gridCol>
              </a:tblGrid>
              <a:tr h="370840">
                <a:tc>
                  <a:txBody>
                    <a:bodyPr/>
                    <a:lstStyle/>
                    <a:p>
                      <a:pPr algn="ctr"/>
                      <a:r>
                        <a:rPr lang="en-IN" b="1" dirty="0">
                          <a:latin typeface="Georgia" panose="02040502050405020303" pitchFamily="18" charset="0"/>
                        </a:rPr>
                        <a:t>Year of publishing</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Author name    </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Title of the</a:t>
                      </a:r>
                      <a:r>
                        <a:rPr lang="en-IN" b="1" baseline="0" dirty="0">
                          <a:latin typeface="Georgia" panose="02040502050405020303" pitchFamily="18" charset="0"/>
                        </a:rPr>
                        <a:t> </a:t>
                      </a:r>
                      <a:r>
                        <a:rPr lang="en-IN" b="1" dirty="0">
                          <a:latin typeface="Georgia" panose="02040502050405020303" pitchFamily="18" charset="0"/>
                        </a:rPr>
                        <a:t>paper</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Merits</a:t>
                      </a:r>
                      <a:endParaRPr lang="en-IN" b="1" dirty="0">
                        <a:latin typeface="Georgia" panose="02040502050405020303" pitchFamily="18" charset="0"/>
                        <a:cs typeface="Times New Roman" pitchFamily="18" charset="0"/>
                      </a:endParaRPr>
                    </a:p>
                  </a:txBody>
                  <a:tcPr/>
                </a:tc>
                <a:tc>
                  <a:txBody>
                    <a:bodyPr/>
                    <a:lstStyle/>
                    <a:p>
                      <a:pPr algn="ctr"/>
                      <a:r>
                        <a:rPr lang="en-IN" b="1" dirty="0">
                          <a:latin typeface="Georgia" panose="02040502050405020303" pitchFamily="18" charset="0"/>
                        </a:rPr>
                        <a:t>Demerits</a:t>
                      </a:r>
                      <a:endParaRPr lang="en-IN" b="1" dirty="0">
                        <a:latin typeface="Georgia" panose="02040502050405020303" pitchFamily="18" charset="0"/>
                        <a:cs typeface="Times New Roman" pitchFamily="18" charset="0"/>
                      </a:endParaRPr>
                    </a:p>
                  </a:txBody>
                  <a:tcPr/>
                </a:tc>
                <a:extLst>
                  <a:ext uri="{0D108BD9-81ED-4DB2-BD59-A6C34878D82A}">
                    <a16:rowId xmlns:a16="http://schemas.microsoft.com/office/drawing/2014/main" val="1067782320"/>
                  </a:ext>
                </a:extLst>
              </a:tr>
              <a:tr h="370840">
                <a:tc>
                  <a:txBody>
                    <a:bodyPr/>
                    <a:lstStyle/>
                    <a:p>
                      <a:r>
                        <a:rPr lang="en-IN" sz="1800" b="0" kern="1200" dirty="0">
                          <a:solidFill>
                            <a:schemeClr val="dk1"/>
                          </a:solidFill>
                          <a:effectLst/>
                          <a:latin typeface="Georgia" panose="02040502050405020303" pitchFamily="18" charset="0"/>
                        </a:rPr>
                        <a:t>20</a:t>
                      </a:r>
                      <a:endParaRPr lang="en-IN" b="0" u="none" dirty="0">
                        <a:latin typeface="Georgia" panose="02040502050405020303" pitchFamily="18" charset="0"/>
                        <a:cs typeface="Times New Roman" pitchFamily="18" charset="0"/>
                      </a:endParaRPr>
                    </a:p>
                  </a:txBody>
                  <a:tcPr/>
                </a:tc>
                <a:tc>
                  <a:txBody>
                    <a:bodyPr/>
                    <a:lstStyle/>
                    <a:p>
                      <a:endParaRPr lang="en-IN" b="0" u="none" dirty="0">
                        <a:latin typeface="Georgia" panose="02040502050405020303" pitchFamily="18" charset="0"/>
                        <a:cs typeface="Times New Roman" pitchFamily="18" charset="0"/>
                      </a:endParaRPr>
                    </a:p>
                  </a:txBody>
                  <a:tcPr/>
                </a:tc>
                <a:tc>
                  <a:txBody>
                    <a:bodyPr/>
                    <a:lstStyle/>
                    <a:p>
                      <a:endParaRPr lang="en-US" sz="1800" b="0" i="0" kern="1200" dirty="0">
                        <a:solidFill>
                          <a:schemeClr val="dk1"/>
                        </a:solidFill>
                        <a:effectLst/>
                        <a:latin typeface="Georgia" panose="02040502050405020303" pitchFamily="18" charset="0"/>
                        <a:ea typeface="+mn-ea"/>
                        <a:cs typeface="+mn-cs"/>
                      </a:endParaRPr>
                    </a:p>
                  </a:txBody>
                  <a:tcPr/>
                </a:tc>
                <a:tc>
                  <a:txBody>
                    <a:bodyPr/>
                    <a:lstStyle/>
                    <a:p>
                      <a:endParaRPr lang="en-IN" b="0" dirty="0">
                        <a:latin typeface="Georgia" panose="02040502050405020303" pitchFamily="18" charset="0"/>
                        <a:cs typeface="Times New Roman" pitchFamily="18" charset="0"/>
                      </a:endParaRPr>
                    </a:p>
                  </a:txBody>
                  <a:tcPr/>
                </a:tc>
                <a:tc>
                  <a:txBody>
                    <a:bodyPr/>
                    <a:lstStyle/>
                    <a:p>
                      <a:endParaRPr lang="en-IN" b="0" dirty="0">
                        <a:latin typeface="Georgia" panose="02040502050405020303" pitchFamily="18" charset="0"/>
                        <a:cs typeface="Times New Roman" pitchFamily="18" charset="0"/>
                      </a:endParaRPr>
                    </a:p>
                  </a:txBody>
                  <a:tcPr/>
                </a:tc>
                <a:extLst>
                  <a:ext uri="{0D108BD9-81ED-4DB2-BD59-A6C34878D82A}">
                    <a16:rowId xmlns:a16="http://schemas.microsoft.com/office/drawing/2014/main" val="3382862684"/>
                  </a:ext>
                </a:extLst>
              </a:tr>
              <a:tr h="370840">
                <a:tc>
                  <a:txBody>
                    <a:bodyPr/>
                    <a:lstStyle/>
                    <a:p>
                      <a:r>
                        <a:rPr lang="en-IN" b="0" dirty="0">
                          <a:latin typeface="Georgia" panose="02040502050405020303" pitchFamily="18" charset="0"/>
                        </a:rPr>
                        <a:t>LINK</a:t>
                      </a:r>
                      <a:endParaRPr lang="en-IN" b="0" dirty="0">
                        <a:latin typeface="Georgia" panose="02040502050405020303" pitchFamily="18" charset="0"/>
                        <a:cs typeface="Times New Roman" pitchFamily="18" charset="0"/>
                      </a:endParaRPr>
                    </a:p>
                  </a:txBody>
                  <a:tcPr/>
                </a:tc>
                <a:tc gridSpan="4">
                  <a:txBody>
                    <a:bodyPr/>
                    <a:lstStyle/>
                    <a:p>
                      <a:endParaRPr lang="en-IN" b="0" dirty="0">
                        <a:latin typeface="Georgia" panose="02040502050405020303" pitchFamily="18" charset="0"/>
                        <a:cs typeface="Times New Roman" pitchFamily="18" charset="0"/>
                      </a:endParaRPr>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3038540441"/>
                  </a:ext>
                </a:extLst>
              </a:tr>
            </a:tbl>
          </a:graphicData>
        </a:graphic>
      </p:graphicFrame>
    </p:spTree>
    <p:extLst>
      <p:ext uri="{BB962C8B-B14F-4D97-AF65-F5344CB8AC3E}">
        <p14:creationId xmlns:p14="http://schemas.microsoft.com/office/powerpoint/2010/main" val="1588944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DFA82-6CE1-8C3E-5BA7-69FFFBE94C38}"/>
              </a:ext>
            </a:extLst>
          </p:cNvPr>
          <p:cNvSpPr>
            <a:spLocks noGrp="1"/>
          </p:cNvSpPr>
          <p:nvPr>
            <p:ph type="title"/>
          </p:nvPr>
        </p:nvSpPr>
        <p:spPr>
          <a:xfrm>
            <a:off x="685800" y="1249565"/>
            <a:ext cx="8610600" cy="1293028"/>
          </a:xfrm>
        </p:spPr>
        <p:txBody>
          <a:bodyPr/>
          <a:lstStyle/>
          <a:p>
            <a:pPr algn="l"/>
            <a:r>
              <a:rPr lang="en-US" dirty="0">
                <a:solidFill>
                  <a:schemeClr val="accent3"/>
                </a:solidFill>
                <a:latin typeface="Georgia" panose="02040502050405020303" pitchFamily="18" charset="0"/>
              </a:rPr>
              <a:t>EXISTING</a:t>
            </a:r>
            <a:r>
              <a:rPr lang="en-US" dirty="0">
                <a:solidFill>
                  <a:schemeClr val="accent3"/>
                </a:solidFill>
              </a:rPr>
              <a:t> </a:t>
            </a:r>
            <a:r>
              <a:rPr lang="en-US" dirty="0">
                <a:solidFill>
                  <a:schemeClr val="accent3"/>
                </a:solidFill>
                <a:latin typeface="Georgia" panose="02040502050405020303" pitchFamily="18" charset="0"/>
              </a:rPr>
              <a:t>SYSTEM</a:t>
            </a:r>
            <a:br>
              <a:rPr lang="en-IN" dirty="0">
                <a:solidFill>
                  <a:schemeClr val="accent3"/>
                </a:solidFill>
                <a:latin typeface="Georgia" panose="02040502050405020303" pitchFamily="18" charset="0"/>
              </a:rPr>
            </a:br>
            <a:endParaRPr lang="en-IN" dirty="0"/>
          </a:p>
        </p:txBody>
      </p:sp>
      <p:sp>
        <p:nvSpPr>
          <p:cNvPr id="3" name="Content Placeholder 2">
            <a:extLst>
              <a:ext uri="{FF2B5EF4-FFF2-40B4-BE49-F238E27FC236}">
                <a16:creationId xmlns:a16="http://schemas.microsoft.com/office/drawing/2014/main" id="{2FCB69EE-9520-85C0-E110-705B0E5309B6}"/>
              </a:ext>
            </a:extLst>
          </p:cNvPr>
          <p:cNvSpPr>
            <a:spLocks noGrp="1"/>
          </p:cNvSpPr>
          <p:nvPr>
            <p:ph idx="1"/>
          </p:nvPr>
        </p:nvSpPr>
        <p:spPr>
          <a:xfrm>
            <a:off x="685800" y="2465148"/>
            <a:ext cx="10820400" cy="4024125"/>
          </a:xfrm>
        </p:spPr>
        <p:txBody>
          <a:bodyPr>
            <a:normAutofit/>
          </a:bodyPr>
          <a:lstStyle/>
          <a:p>
            <a:pPr algn="just"/>
            <a:r>
              <a:rPr lang="en-US" sz="2400" dirty="0">
                <a:solidFill>
                  <a:schemeClr val="accent3">
                    <a:lumMod val="60000"/>
                    <a:lumOff val="40000"/>
                  </a:schemeClr>
                </a:solidFill>
                <a:latin typeface="Georgia" panose="02040502050405020303" pitchFamily="18" charset="0"/>
              </a:rPr>
              <a:t>Color Detection System for Industrial Applications Using </a:t>
            </a:r>
            <a:r>
              <a:rPr lang="en-US" sz="2400" dirty="0" err="1">
                <a:solidFill>
                  <a:schemeClr val="accent3">
                    <a:lumMod val="60000"/>
                    <a:lumOff val="40000"/>
                  </a:schemeClr>
                </a:solidFill>
                <a:latin typeface="Georgia" panose="02040502050405020303" pitchFamily="18" charset="0"/>
              </a:rPr>
              <a:t>Arduino</a:t>
            </a:r>
            <a:endParaRPr lang="en-US" sz="2400" b="0" i="0" dirty="0">
              <a:solidFill>
                <a:schemeClr val="accent3">
                  <a:lumMod val="60000"/>
                  <a:lumOff val="40000"/>
                </a:schemeClr>
              </a:solidFill>
              <a:effectLst/>
              <a:latin typeface="Georgia" panose="02040502050405020303" pitchFamily="18" charset="0"/>
            </a:endParaRPr>
          </a:p>
          <a:p>
            <a:pPr algn="just"/>
            <a:r>
              <a:rPr lang="en-US" sz="2400" b="0" i="0" dirty="0">
                <a:solidFill>
                  <a:schemeClr val="accent3">
                    <a:lumMod val="60000"/>
                    <a:lumOff val="40000"/>
                  </a:schemeClr>
                </a:solidFill>
                <a:effectLst/>
                <a:latin typeface="Georgia" panose="02040502050405020303" pitchFamily="18" charset="0"/>
              </a:rPr>
              <a:t>In the existing system they have gone through with the </a:t>
            </a:r>
            <a:r>
              <a:rPr lang="en-US" sz="2400" b="0" i="0" dirty="0" err="1">
                <a:solidFill>
                  <a:schemeClr val="accent3">
                    <a:lumMod val="60000"/>
                    <a:lumOff val="40000"/>
                  </a:schemeClr>
                </a:solidFill>
                <a:effectLst/>
                <a:latin typeface="Georgia" panose="02040502050405020303" pitchFamily="18" charset="0"/>
              </a:rPr>
              <a:t>opencv</a:t>
            </a:r>
            <a:r>
              <a:rPr lang="en-US" sz="2400" b="0" i="0" dirty="0">
                <a:solidFill>
                  <a:schemeClr val="accent3">
                    <a:lumMod val="60000"/>
                    <a:lumOff val="40000"/>
                  </a:schemeClr>
                </a:solidFill>
                <a:effectLst/>
                <a:latin typeface="Georgia" panose="02040502050405020303" pitchFamily="18" charset="0"/>
              </a:rPr>
              <a:t> but while extraction of the colors they got the wrong outputs.</a:t>
            </a:r>
          </a:p>
          <a:p>
            <a:pPr algn="just"/>
            <a:r>
              <a:rPr lang="en-US" sz="2400" b="0" i="0" dirty="0">
                <a:solidFill>
                  <a:schemeClr val="accent3">
                    <a:lumMod val="60000"/>
                    <a:lumOff val="40000"/>
                  </a:schemeClr>
                </a:solidFill>
                <a:effectLst/>
                <a:latin typeface="Georgia" panose="02040502050405020303" pitchFamily="18" charset="0"/>
              </a:rPr>
              <a:t> There is no exact color representation of colors with accuracy. </a:t>
            </a:r>
          </a:p>
          <a:p>
            <a:pPr algn="just"/>
            <a:endParaRPr lang="en-IN" sz="2400" dirty="0">
              <a:latin typeface="Georgia" panose="02040502050405020303" pitchFamily="18" charset="0"/>
            </a:endParaRPr>
          </a:p>
        </p:txBody>
      </p:sp>
    </p:spTree>
    <p:extLst>
      <p:ext uri="{BB962C8B-B14F-4D97-AF65-F5344CB8AC3E}">
        <p14:creationId xmlns:p14="http://schemas.microsoft.com/office/powerpoint/2010/main" val="1589004754"/>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857</TotalTime>
  <Words>1136</Words>
  <Application>Microsoft Office PowerPoint</Application>
  <PresentationFormat>Widescreen</PresentationFormat>
  <Paragraphs>119</Paragraphs>
  <Slides>21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Baskerville Old Face</vt:lpstr>
      <vt:lpstr>Calibri</vt:lpstr>
      <vt:lpstr>Century Gothic</vt:lpstr>
      <vt:lpstr>Georgia</vt:lpstr>
      <vt:lpstr>inherit</vt:lpstr>
      <vt:lpstr>Times New Roman</vt:lpstr>
      <vt:lpstr>Vapor Trail</vt:lpstr>
      <vt:lpstr>COLOR DETECTION USING OPENCV AND PANDAS </vt:lpstr>
      <vt:lpstr>abstract</vt:lpstr>
      <vt:lpstr>What is Colour Detection? </vt:lpstr>
      <vt:lpstr>LITERATURE SURVEY</vt:lpstr>
      <vt:lpstr>PowerPoint Presentation</vt:lpstr>
      <vt:lpstr>PowerPoint Presentation</vt:lpstr>
      <vt:lpstr>PowerPoint Presentation</vt:lpstr>
      <vt:lpstr>PowerPoint Presentation</vt:lpstr>
      <vt:lpstr>EXISTING SYSTEM </vt:lpstr>
      <vt:lpstr>PROPOSED SYSTEM</vt:lpstr>
      <vt:lpstr>The Dataset </vt:lpstr>
      <vt:lpstr>ARCHITECTURE</vt:lpstr>
      <vt:lpstr>MODULES</vt:lpstr>
      <vt:lpstr>module  1- Capturing and storing image  </vt:lpstr>
      <vt:lpstr>Module  2- Image Processing</vt:lpstr>
      <vt:lpstr>Module  3-Color Detection</vt:lpstr>
      <vt:lpstr>Run Python File </vt:lpstr>
      <vt:lpstr>PowerPoint Presentation</vt:lpstr>
      <vt:lpstr>OUTPUT</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 DETECTION</dc:title>
  <dc:creator>Preethi B</dc:creator>
  <cp:lastModifiedBy>Preethi B</cp:lastModifiedBy>
  <cp:revision>67</cp:revision>
  <dcterms:created xsi:type="dcterms:W3CDTF">2022-04-12T13:09:04Z</dcterms:created>
  <dcterms:modified xsi:type="dcterms:W3CDTF">2022-05-10T15:33:19Z</dcterms:modified>
</cp:coreProperties>
</file>

<file path=docProps/thumbnail.jpeg>
</file>